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handoutMasterIdLst>
    <p:handoutMasterId r:id="rId39"/>
  </p:handoutMasterIdLst>
  <p:sldIdLst>
    <p:sldId id="256" r:id="rId5"/>
    <p:sldId id="789" r:id="rId6"/>
    <p:sldId id="803" r:id="rId7"/>
    <p:sldId id="790" r:id="rId8"/>
    <p:sldId id="809" r:id="rId9"/>
    <p:sldId id="819" r:id="rId10"/>
    <p:sldId id="791" r:id="rId11"/>
    <p:sldId id="818" r:id="rId12"/>
    <p:sldId id="808" r:id="rId13"/>
    <p:sldId id="798" r:id="rId14"/>
    <p:sldId id="799" r:id="rId15"/>
    <p:sldId id="810" r:id="rId16"/>
    <p:sldId id="796" r:id="rId17"/>
    <p:sldId id="800" r:id="rId18"/>
    <p:sldId id="801" r:id="rId19"/>
    <p:sldId id="805" r:id="rId20"/>
    <p:sldId id="802" r:id="rId21"/>
    <p:sldId id="811" r:id="rId22"/>
    <p:sldId id="817" r:id="rId23"/>
    <p:sldId id="806" r:id="rId24"/>
    <p:sldId id="816" r:id="rId25"/>
    <p:sldId id="822" r:id="rId26"/>
    <p:sldId id="824" r:id="rId27"/>
    <p:sldId id="820" r:id="rId28"/>
    <p:sldId id="794" r:id="rId29"/>
    <p:sldId id="795" r:id="rId30"/>
    <p:sldId id="807" r:id="rId31"/>
    <p:sldId id="821" r:id="rId32"/>
    <p:sldId id="829" r:id="rId33"/>
    <p:sldId id="825" r:id="rId34"/>
    <p:sldId id="826" r:id="rId35"/>
    <p:sldId id="827" r:id="rId36"/>
    <p:sldId id="82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66E709-91D2-4783-9F77-C8B85CEAB4F0}" v="32" dt="2023-01-01T03:58:51.9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notesViewPr>
    <p:cSldViewPr snapToGrid="0">
      <p:cViewPr varScale="1">
        <p:scale>
          <a:sx n="48" d="100"/>
          <a:sy n="48" d="100"/>
        </p:scale>
        <p:origin x="2752" y="3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98194-C4B2-43D4-7460-5EA6ADF228B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06C6A48-2167-D3D7-98C7-4D4266AC5F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104742F-03B3-4F3B-AFF2-11F6003B5CF0}" type="datetimeFigureOut">
              <a:rPr lang="en-US" smtClean="0"/>
              <a:t>1/1/2023</a:t>
            </a:fld>
            <a:endParaRPr lang="en-US"/>
          </a:p>
        </p:txBody>
      </p:sp>
      <p:sp>
        <p:nvSpPr>
          <p:cNvPr id="4" name="Footer Placeholder 3">
            <a:extLst>
              <a:ext uri="{FF2B5EF4-FFF2-40B4-BE49-F238E27FC236}">
                <a16:creationId xmlns:a16="http://schemas.microsoft.com/office/drawing/2014/main" id="{2FFB46A5-9B33-78A0-F918-F630B6CAA5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92CA5D0-4844-2506-0027-4DC06061F4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D9972C-00A1-4EFF-AE5F-B0BFC9D6D57F}" type="slidenum">
              <a:rPr lang="en-US" smtClean="0"/>
              <a:t>‹#›</a:t>
            </a:fld>
            <a:endParaRPr lang="en-US"/>
          </a:p>
        </p:txBody>
      </p:sp>
    </p:spTree>
    <p:extLst>
      <p:ext uri="{BB962C8B-B14F-4D97-AF65-F5344CB8AC3E}">
        <p14:creationId xmlns:p14="http://schemas.microsoft.com/office/powerpoint/2010/main" val="4174049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4402D-5827-49D1-8F62-4CB892362DCF}"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7EA2A1-E8E8-4E58-A561-8814A925A204}" type="slidenum">
              <a:rPr lang="en-US" smtClean="0"/>
              <a:t>‹#›</a:t>
            </a:fld>
            <a:endParaRPr lang="en-US"/>
          </a:p>
        </p:txBody>
      </p:sp>
    </p:spTree>
    <p:extLst>
      <p:ext uri="{BB962C8B-B14F-4D97-AF65-F5344CB8AC3E}">
        <p14:creationId xmlns:p14="http://schemas.microsoft.com/office/powerpoint/2010/main" val="950860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gwg.nga.mil/ntb/baseline/documents.html" TargetMode="External"/><Relationship Id="rId3" Type="http://schemas.openxmlformats.org/officeDocument/2006/relationships/hyperlink" Target="https://en.wikipedia.org/wiki/Map_projection" TargetMode="External"/><Relationship Id="rId7" Type="http://schemas.openxmlformats.org/officeDocument/2006/relationships/hyperlink" Target="https://en.wikipedia.org/wiki/Image_compress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atum_(geodesy)" TargetMode="External"/><Relationship Id="rId5" Type="http://schemas.openxmlformats.org/officeDocument/2006/relationships/hyperlink" Target="https://en.wikipedia.org/wiki/Ellipsoid" TargetMode="External"/><Relationship Id="rId4" Type="http://schemas.openxmlformats.org/officeDocument/2006/relationships/hyperlink" Target="https://en.wikipedia.org/wiki/Coordinate_syste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sktop.arcgis.com/en/arcmap/10.3/manage-data/shapefiles/shapefile-file-extensions.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represent specific features, with assigned attributes to each feature. They have distinct geometries, with distinct vertices and paths. They can take the form of points/lines/polygons. Behind the scenes, each of these entities can have its own metadata associated with it – which we’ll handle later with </a:t>
            </a:r>
            <a:r>
              <a:rPr lang="en-US" dirty="0" err="1"/>
              <a:t>geopandas</a:t>
            </a:r>
            <a:r>
              <a:rPr lang="en-US" dirty="0"/>
              <a:t>. </a:t>
            </a:r>
          </a:p>
          <a:p>
            <a:endParaRPr lang="en-US" dirty="0"/>
          </a:p>
          <a:p>
            <a:r>
              <a:rPr lang="en-US" dirty="0" err="1"/>
              <a:t>Rasters</a:t>
            </a:r>
            <a:r>
              <a:rPr lang="en-US" dirty="0"/>
              <a:t> are gridded data, where each pixel is treated as a separate, spatial encapsulation of data at a particular point in space. With raster data, the metadata often cannot be ‘tied’ to any particular feature.</a:t>
            </a:r>
          </a:p>
          <a:p>
            <a:endParaRPr lang="en-US" dirty="0"/>
          </a:p>
          <a:p>
            <a:r>
              <a:rPr lang="en-US" dirty="0"/>
              <a:t>In the graphic here, we have a graphical comparison between vector data (the points/lines/polygons on the left-hand side) and raster data (where the data for each particular point is ‘gridded’ into space).</a:t>
            </a:r>
          </a:p>
        </p:txBody>
      </p:sp>
      <p:sp>
        <p:nvSpPr>
          <p:cNvPr id="4" name="Slide Number Placeholder 3"/>
          <p:cNvSpPr>
            <a:spLocks noGrp="1"/>
          </p:cNvSpPr>
          <p:nvPr>
            <p:ph type="sldNum" sz="quarter" idx="5"/>
          </p:nvPr>
        </p:nvSpPr>
        <p:spPr/>
        <p:txBody>
          <a:bodyPr/>
          <a:lstStyle/>
          <a:p>
            <a:fld id="{09D511DD-DAB9-1647-97C7-AACDE6029B44}" type="slidenum">
              <a:rPr lang="en-US" smtClean="0"/>
              <a:t>4</a:t>
            </a:fld>
            <a:endParaRPr lang="en-US"/>
          </a:p>
        </p:txBody>
      </p:sp>
    </p:spTree>
    <p:extLst>
      <p:ext uri="{BB962C8B-B14F-4D97-AF65-F5344CB8AC3E}">
        <p14:creationId xmlns:p14="http://schemas.microsoft.com/office/powerpoint/2010/main" val="931531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Keyhole Markup Language (KML) is a file format used to display geographic data in an Earth Browser</a:t>
            </a:r>
          </a:p>
          <a:p>
            <a:pPr lvl="1"/>
            <a:r>
              <a:rPr lang="en-US" dirty="0"/>
              <a:t>Open standard used by Open Geospatial Consortium</a:t>
            </a:r>
          </a:p>
          <a:p>
            <a:r>
              <a:rPr lang="en-US" dirty="0"/>
              <a:t>Compressed archive KML file is called Keyhole Markup Language Zipped (KMZ)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15</a:t>
            </a:fld>
            <a:endParaRPr lang="en-US"/>
          </a:p>
        </p:txBody>
      </p:sp>
    </p:spTree>
    <p:extLst>
      <p:ext uri="{BB962C8B-B14F-4D97-AF65-F5344CB8AC3E}">
        <p14:creationId xmlns:p14="http://schemas.microsoft.com/office/powerpoint/2010/main" val="108991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mentioned a few standards for handling vector data – those points, lines, and polygons – I’m now going to mention a few standards for handling raster data.</a:t>
            </a:r>
          </a:p>
          <a:p>
            <a:endParaRPr lang="en-US" dirty="0"/>
          </a:p>
          <a:p>
            <a:r>
              <a:rPr lang="en-US" dirty="0" err="1"/>
              <a:t>GeoTIFFS</a:t>
            </a:r>
            <a:r>
              <a:rPr lang="en-US" sz="1200" b="0" i="0" kern="1200" dirty="0">
                <a:solidFill>
                  <a:schemeClr val="tx1"/>
                </a:solidFill>
                <a:effectLst/>
                <a:latin typeface="+mn-lt"/>
                <a:ea typeface="+mn-ea"/>
                <a:cs typeface="+mn-cs"/>
              </a:rPr>
              <a:t> are a public domain metadata standard which allows georeferencing information (</a:t>
            </a:r>
            <a:r>
              <a:rPr lang="en-US" sz="1200" b="0" i="0" u="none" strike="noStrike" kern="1200" dirty="0">
                <a:solidFill>
                  <a:schemeClr val="tx1"/>
                </a:solidFill>
                <a:effectLst/>
                <a:latin typeface="+mn-lt"/>
                <a:ea typeface="+mn-ea"/>
                <a:cs typeface="+mn-cs"/>
                <a:hlinkClick r:id="rId3" tooltip="Map projection"/>
              </a:rPr>
              <a:t>map projection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coordinate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Ellipsoid"/>
              </a:rPr>
              <a:t>ellipsoids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datums</a:t>
            </a:r>
            <a:r>
              <a:rPr lang="en-US" sz="1200" b="0" i="0" kern="1200" dirty="0">
                <a:solidFill>
                  <a:schemeClr val="tx1"/>
                </a:solidFill>
                <a:effectLst/>
                <a:latin typeface="+mn-lt"/>
                <a:ea typeface="+mn-ea"/>
                <a:cs typeface="+mn-cs"/>
              </a:rPr>
              <a:t>, and everything else necessary to establish the exact spatial reference for the file) to be embedded as metadata within a TIFF file. (Optional: TIFF is a flexible, adaptable file format for handling images and data within a single file, by including the header tags (size, definition, image-data arrangement, applied </a:t>
            </a:r>
            <a:r>
              <a:rPr lang="en-US" sz="1200" b="0" i="0" u="none" strike="noStrike" kern="1200" dirty="0">
                <a:solidFill>
                  <a:schemeClr val="tx1"/>
                </a:solidFill>
                <a:effectLst/>
                <a:latin typeface="+mn-lt"/>
                <a:ea typeface="+mn-ea"/>
                <a:cs typeface="+mn-cs"/>
                <a:hlinkClick r:id="rId7" tooltip="Image compression"/>
              </a:rPr>
              <a:t>image compression</a:t>
            </a:r>
            <a:r>
              <a:rPr lang="en-US" sz="1200" b="0" i="0" kern="1200" dirty="0">
                <a:solidFill>
                  <a:schemeClr val="tx1"/>
                </a:solidFill>
                <a:effectLst/>
                <a:latin typeface="+mn-lt"/>
                <a:ea typeface="+mn-ea"/>
                <a:cs typeface="+mn-cs"/>
              </a:rPr>
              <a:t>) defining the image's geometry.)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GeoTIFFS</a:t>
            </a:r>
            <a:r>
              <a:rPr lang="en-US" sz="1200" b="0" i="0" kern="1200" dirty="0">
                <a:solidFill>
                  <a:schemeClr val="tx1"/>
                </a:solidFill>
                <a:effectLst/>
                <a:latin typeface="+mn-lt"/>
                <a:ea typeface="+mn-ea"/>
                <a:cs typeface="+mn-cs"/>
              </a:rPr>
              <a:t> are used to handle a lot of continuous raster-based – or ‘gridded’ – data. As such, you can find these on a lot on gridded formats, such as satellite imagery, digital elevation models (DEMs), land cover data, or precipitation estimates.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other standards is NGA’s NITF standards, which is also used in many commercial imagery sources (e.g., Planet). Note that NGA basically has the commercial imagery contracts for the US gov (NASA Earth Science actually sources through NGA if it's not ours/NOAA/</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https://gwg.nga.mil/ntb/baseline/documents.html</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Perhaps the most important is: NITF file parsing is all standardized in Geospatial Data Abstraction Library (GDAL), so it's easy to hit the ground running.</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handle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https://datacarpentry.org/organization-geospatial/01-intro-raster-data/</a:t>
            </a:r>
          </a:p>
          <a:p>
            <a:endParaRPr lang="en-US" sz="1200" b="0" i="0" kern="1200" dirty="0">
              <a:solidFill>
                <a:schemeClr val="tx1"/>
              </a:solidFill>
              <a:effectLst/>
              <a:latin typeface="+mn-lt"/>
              <a:ea typeface="+mn-ea"/>
              <a:cs typeface="+mn-cs"/>
            </a:endParaRPr>
          </a:p>
          <a:p>
            <a:r>
              <a:rPr lang="en-US" dirty="0"/>
              <a:t>Other forms of raster data formats: https://desktop.arcgis.com/en/arcmap/10.3/manage-data/raster-and-images/supported-raster-dataset-file-formats.htm</a:t>
            </a:r>
          </a:p>
        </p:txBody>
      </p:sp>
      <p:sp>
        <p:nvSpPr>
          <p:cNvPr id="4" name="Slide Number Placeholder 3"/>
          <p:cNvSpPr>
            <a:spLocks noGrp="1"/>
          </p:cNvSpPr>
          <p:nvPr>
            <p:ph type="sldNum" sz="quarter" idx="5"/>
          </p:nvPr>
        </p:nvSpPr>
        <p:spPr/>
        <p:txBody>
          <a:bodyPr/>
          <a:lstStyle/>
          <a:p>
            <a:fld id="{09D511DD-DAB9-1647-97C7-AACDE6029B44}" type="slidenum">
              <a:rPr lang="en-US" smtClean="0"/>
              <a:t>16</a:t>
            </a:fld>
            <a:endParaRPr lang="en-US"/>
          </a:p>
        </p:txBody>
      </p:sp>
    </p:spTree>
    <p:extLst>
      <p:ext uri="{BB962C8B-B14F-4D97-AF65-F5344CB8AC3E}">
        <p14:creationId xmlns:p14="http://schemas.microsoft.com/office/powerpoint/2010/main" val="2558843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Common Data Form (</a:t>
            </a:r>
            <a:r>
              <a:rPr lang="en-US" dirty="0" err="1"/>
              <a:t>NetCDF</a:t>
            </a:r>
            <a:r>
              <a:rPr lang="en-US" dirty="0"/>
              <a:t>) is a self-describing, portable, scalable, and </a:t>
            </a:r>
            <a:r>
              <a:rPr lang="en-US" dirty="0" err="1"/>
              <a:t>appendable</a:t>
            </a:r>
            <a:r>
              <a:rPr lang="en-US" dirty="0"/>
              <a:t>, shareable, and archivable type of array-oriented scientific data. It can be interfaced with most data science platforms.</a:t>
            </a:r>
          </a:p>
          <a:p>
            <a:endParaRPr lang="en-US" dirty="0"/>
          </a:p>
          <a:p>
            <a:r>
              <a:rPr lang="en-US" dirty="0"/>
              <a:t>A </a:t>
            </a:r>
            <a:r>
              <a:rPr lang="en-US" dirty="0" err="1"/>
              <a:t>NetCDF</a:t>
            </a:r>
            <a:r>
              <a:rPr lang="en-US" dirty="0"/>
              <a:t> file is basically a multidimensional array – made of different variables, and potentially different dimensions for each variable. Within some geospatial circles, you can expect this format to be called a “time cube”. Most commonly within the geospatial circles, each array ‘layer’ can encode some continuous feature, and latitude and longitude. These layers can then be combined with a time dimension to show a change throughout time.</a:t>
            </a:r>
          </a:p>
          <a:p>
            <a:endParaRPr lang="en-US" dirty="0"/>
          </a:p>
          <a:p>
            <a:r>
              <a:rPr lang="en-US" dirty="0"/>
              <a:t>http://xarray.pydata.org/en/stable/ </a:t>
            </a:r>
          </a:p>
        </p:txBody>
      </p:sp>
      <p:sp>
        <p:nvSpPr>
          <p:cNvPr id="4" name="Slide Number Placeholder 3"/>
          <p:cNvSpPr>
            <a:spLocks noGrp="1"/>
          </p:cNvSpPr>
          <p:nvPr>
            <p:ph type="sldNum" sz="quarter" idx="5"/>
          </p:nvPr>
        </p:nvSpPr>
        <p:spPr/>
        <p:txBody>
          <a:bodyPr/>
          <a:lstStyle/>
          <a:p>
            <a:fld id="{09D511DD-DAB9-1647-97C7-AACDE6029B44}" type="slidenum">
              <a:rPr lang="en-US" smtClean="0"/>
              <a:t>17</a:t>
            </a:fld>
            <a:endParaRPr lang="en-US"/>
          </a:p>
        </p:txBody>
      </p:sp>
    </p:spTree>
    <p:extLst>
      <p:ext uri="{BB962C8B-B14F-4D97-AF65-F5344CB8AC3E}">
        <p14:creationId xmlns:p14="http://schemas.microsoft.com/office/powerpoint/2010/main" val="2183638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Geographic Bounds – restrict only to extent of shown data</a:t>
            </a:r>
          </a:p>
          <a:p>
            <a:pPr>
              <a:buFont typeface="Arial" panose="020B0604020202020204" pitchFamily="34" charset="0"/>
              <a:buChar char="•"/>
            </a:pPr>
            <a:r>
              <a:rPr lang="en-US" b="1" dirty="0"/>
              <a:t>Background Data Elements</a:t>
            </a:r>
            <a:r>
              <a:rPr lang="en-US" dirty="0"/>
              <a:t> – only add data that’s relevant or current to the map</a:t>
            </a:r>
          </a:p>
          <a:p>
            <a:pPr>
              <a:buFont typeface="Arial" panose="020B0604020202020204" pitchFamily="34" charset="0"/>
              <a:buChar char="•"/>
            </a:pPr>
            <a:r>
              <a:rPr lang="en-US" b="1" dirty="0"/>
              <a:t>Symbolization</a:t>
            </a:r>
            <a:r>
              <a:rPr lang="en-US" dirty="0"/>
              <a:t> – color choices, line width, icons, labeling</a:t>
            </a:r>
          </a:p>
          <a:p>
            <a:pPr>
              <a:buFont typeface="Arial" panose="020B0604020202020204" pitchFamily="34" charset="0"/>
              <a:buChar char="•"/>
            </a:pPr>
            <a:r>
              <a:rPr lang="en-US" b="1" dirty="0"/>
              <a:t>Labels </a:t>
            </a:r>
            <a:r>
              <a:rPr lang="en-US" b="0" dirty="0"/>
              <a:t>– use sparingly to identify important aspects</a:t>
            </a:r>
          </a:p>
          <a:p>
            <a:pPr>
              <a:buFont typeface="Arial" panose="020B0604020202020204" pitchFamily="34" charset="0"/>
              <a:buChar char="•"/>
            </a:pPr>
            <a:r>
              <a:rPr lang="en-US" b="1" dirty="0"/>
              <a:t>Legend</a:t>
            </a:r>
            <a:r>
              <a:rPr lang="en-US" dirty="0"/>
              <a:t> –must be legible, not overly cluttered, easy to understand </a:t>
            </a:r>
          </a:p>
          <a:p>
            <a:pPr>
              <a:buFont typeface="Arial" panose="020B0604020202020204" pitchFamily="34" charset="0"/>
              <a:buChar char="•"/>
            </a:pPr>
            <a:r>
              <a:rPr lang="en-US" b="1" dirty="0"/>
              <a:t>Incorporating Map Elements</a:t>
            </a:r>
            <a:r>
              <a:rPr lang="en-US" b="0" dirty="0"/>
              <a:t> – clear and concise title, notation for scale, north arrow</a:t>
            </a:r>
            <a:endParaRPr lang="en-US" b="1" dirty="0"/>
          </a:p>
          <a:p>
            <a:pPr>
              <a:buFont typeface="Arial" panose="020B0604020202020204" pitchFamily="34" charset="0"/>
              <a:buChar char="•"/>
            </a:pPr>
            <a:r>
              <a:rPr lang="en-US" b="1" dirty="0"/>
              <a:t>Metadata </a:t>
            </a:r>
            <a:r>
              <a:rPr lang="en-US" dirty="0"/>
              <a:t>– document all sources of data, information helpful to viewer, map projection, datum used, authorship</a:t>
            </a:r>
          </a:p>
          <a:p>
            <a:pPr>
              <a:buFont typeface="Arial" panose="020B0604020202020204" pitchFamily="34" charset="0"/>
              <a:buChar char="•"/>
            </a:pPr>
            <a:r>
              <a:rPr lang="en-US" b="0" dirty="0"/>
              <a:t>Map Layout – map orientation (portrait vs. landscape), placement of map elements</a:t>
            </a:r>
          </a:p>
          <a:p>
            <a:pPr>
              <a:buFont typeface="Arial" panose="020B0604020202020204" pitchFamily="34" charset="0"/>
              <a:buChar char="•"/>
            </a:pPr>
            <a:r>
              <a:rPr lang="en-US" dirty="0"/>
              <a:t>Locator Map: include a smaller inset map if aimed at a larger audience</a:t>
            </a:r>
          </a:p>
          <a:p>
            <a:pPr>
              <a:buFont typeface="Arial" panose="020B0604020202020204" pitchFamily="34" charset="0"/>
              <a:buChar char="•"/>
            </a:pPr>
            <a:r>
              <a:rPr lang="en-US" dirty="0"/>
              <a:t>Peer Review: get another person to look at it</a:t>
            </a:r>
          </a:p>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19</a:t>
            </a:fld>
            <a:endParaRPr lang="en-US"/>
          </a:p>
        </p:txBody>
      </p:sp>
    </p:spTree>
    <p:extLst>
      <p:ext uri="{BB962C8B-B14F-4D97-AF65-F5344CB8AC3E}">
        <p14:creationId xmlns:p14="http://schemas.microsoft.com/office/powerpoint/2010/main" val="3681024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talked a bit about some of the geospatial data formats, you’re wondering as a data scientist about </a:t>
            </a:r>
            <a:r>
              <a:rPr lang="en-US" i="1" dirty="0"/>
              <a:t>how do I visualize this data</a:t>
            </a:r>
            <a:r>
              <a:rPr lang="en-US" i="0" dirty="0"/>
              <a:t>? For the purposes of </a:t>
            </a:r>
            <a:r>
              <a:rPr lang="en-US" i="0" dirty="0" err="1"/>
              <a:t>WiDS</a:t>
            </a:r>
            <a:r>
              <a:rPr lang="en-US" i="0" dirty="0"/>
              <a:t> Incubator, I will touch upon two main use cases in my examples:</a:t>
            </a:r>
          </a:p>
          <a:p>
            <a:r>
              <a:rPr lang="en-US" i="0" dirty="0"/>
              <a:t> * Choropleth Maps</a:t>
            </a:r>
          </a:p>
          <a:p>
            <a:r>
              <a:rPr lang="en-US" i="0" dirty="0"/>
              <a:t> * Web-Based Maps</a:t>
            </a:r>
          </a:p>
          <a:p>
            <a:endParaRPr lang="en-US" dirty="0"/>
          </a:p>
          <a:p>
            <a:r>
              <a:rPr lang="en-US" dirty="0"/>
              <a:t>In general, choropleth maps are a type of colored-region map – where each area has a </a:t>
            </a:r>
            <a:r>
              <a:rPr lang="en-US" i="1" dirty="0"/>
              <a:t>percentage</a:t>
            </a:r>
            <a:r>
              <a:rPr lang="en-US" i="0" dirty="0"/>
              <a:t> or type of </a:t>
            </a:r>
            <a:r>
              <a:rPr lang="en-US" i="1" dirty="0"/>
              <a:t>normalized data</a:t>
            </a:r>
            <a:r>
              <a:rPr lang="en-US" i="0" dirty="0"/>
              <a:t> associated with it. These are used to shown derived quantities – density, average, rates, </a:t>
            </a:r>
            <a:r>
              <a:rPr lang="en-US" i="0" dirty="0" err="1"/>
              <a:t>percents</a:t>
            </a:r>
            <a:r>
              <a:rPr lang="en-US" i="0" dirty="0"/>
              <a:t>. (</a:t>
            </a:r>
            <a:r>
              <a:rPr lang="en-US" sz="1200" b="0" i="0" kern="1200" dirty="0">
                <a:solidFill>
                  <a:schemeClr val="tx1"/>
                </a:solidFill>
                <a:effectLst/>
                <a:latin typeface="+mn-lt"/>
                <a:ea typeface="+mn-ea"/>
                <a:cs typeface="+mn-cs"/>
              </a:rPr>
              <a:t>Choropleth maps represent quantitative data that is aggregated to areas (often called “enumeration units”). The units can be countries of the world, states of a country, school districts, or any other regional division that divides the whole territory into distinct areas.)</a:t>
            </a:r>
          </a:p>
          <a:p>
            <a:endParaRPr lang="en-US" sz="1200" b="0" i="0" kern="1200" dirty="0">
              <a:solidFill>
                <a:schemeClr val="tx1"/>
              </a:solidFill>
              <a:effectLst/>
              <a:latin typeface="+mn-lt"/>
              <a:ea typeface="+mn-ea"/>
              <a:cs typeface="+mn-cs"/>
            </a:endParaRPr>
          </a:p>
          <a:p>
            <a:r>
              <a:rPr lang="en-US" i="0" dirty="0"/>
              <a:t>Ideally, these maps should have very few color categories – no more than 3-5 – for legibility. You’ll also see here that the colors are on a sequential gradient – where the darker the color, the higher the category – although divergent color schemes can also be used based on a midpoint of data.</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20</a:t>
            </a:fld>
            <a:endParaRPr lang="en-US"/>
          </a:p>
        </p:txBody>
      </p:sp>
    </p:spTree>
    <p:extLst>
      <p:ext uri="{BB962C8B-B14F-4D97-AF65-F5344CB8AC3E}">
        <p14:creationId xmlns:p14="http://schemas.microsoft.com/office/powerpoint/2010/main" val="2157336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general rule, a choropleth map can be categorized in different ways. In the graphic above, natural breaks is the closest to a k-means classification, with maximum variance between groups and minimum variance within groups, an equal intervals map where each interval is different, and quantiles (which takes in each percentage of a group, e.g., quartiles).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https://gisgeography.com/choropleth-maps-data-classification/</a:t>
            </a:r>
          </a:p>
        </p:txBody>
      </p:sp>
      <p:sp>
        <p:nvSpPr>
          <p:cNvPr id="4" name="Slide Number Placeholder 3"/>
          <p:cNvSpPr>
            <a:spLocks noGrp="1"/>
          </p:cNvSpPr>
          <p:nvPr>
            <p:ph type="sldNum" sz="quarter" idx="5"/>
          </p:nvPr>
        </p:nvSpPr>
        <p:spPr/>
        <p:txBody>
          <a:bodyPr/>
          <a:lstStyle/>
          <a:p>
            <a:fld id="{09D511DD-DAB9-1647-97C7-AACDE6029B44}" type="slidenum">
              <a:rPr lang="en-US" smtClean="0"/>
              <a:t>21</a:t>
            </a:fld>
            <a:endParaRPr lang="en-US"/>
          </a:p>
        </p:txBody>
      </p:sp>
    </p:spTree>
    <p:extLst>
      <p:ext uri="{BB962C8B-B14F-4D97-AF65-F5344CB8AC3E}">
        <p14:creationId xmlns:p14="http://schemas.microsoft.com/office/powerpoint/2010/main" val="2248392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another type of map is a thematic, or categorical, map – which portrays a </a:t>
            </a:r>
            <a:r>
              <a:rPr lang="en-US" sz="1200" b="0" i="0" kern="1200" dirty="0">
                <a:solidFill>
                  <a:schemeClr val="tx1"/>
                </a:solidFill>
                <a:effectLst/>
                <a:latin typeface="+mn-lt"/>
                <a:ea typeface="+mn-ea"/>
                <a:cs typeface="+mn-cs"/>
              </a:rPr>
              <a:t>pattern of a particular subject matter (theme) in a geographic area</a:t>
            </a:r>
            <a:r>
              <a:rPr lang="en-US" dirty="0"/>
              <a:t>. (The source I found here says categorical choropleth – and this isn’t technically correct.) You’ll see here that there is a clearly defined legend, and the colors are VERY discordant from here to emphasize separate categories.</a:t>
            </a:r>
          </a:p>
        </p:txBody>
      </p:sp>
      <p:sp>
        <p:nvSpPr>
          <p:cNvPr id="4" name="Slide Number Placeholder 3"/>
          <p:cNvSpPr>
            <a:spLocks noGrp="1"/>
          </p:cNvSpPr>
          <p:nvPr>
            <p:ph type="sldNum" sz="quarter" idx="5"/>
          </p:nvPr>
        </p:nvSpPr>
        <p:spPr/>
        <p:txBody>
          <a:bodyPr/>
          <a:lstStyle/>
          <a:p>
            <a:fld id="{09D511DD-DAB9-1647-97C7-AACDE6029B44}" type="slidenum">
              <a:rPr lang="en-US" smtClean="0"/>
              <a:t>22</a:t>
            </a:fld>
            <a:endParaRPr lang="en-US"/>
          </a:p>
        </p:txBody>
      </p:sp>
    </p:spTree>
    <p:extLst>
      <p:ext uri="{BB962C8B-B14F-4D97-AF65-F5344CB8AC3E}">
        <p14:creationId xmlns:p14="http://schemas.microsoft.com/office/powerpoint/2010/main" val="255472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density maps depict unaggregated count data at particular points. Each dot here symbolizes a certain entity – in this case, a population of 100,000 Hispanic individuals.</a:t>
            </a:r>
          </a:p>
        </p:txBody>
      </p:sp>
      <p:sp>
        <p:nvSpPr>
          <p:cNvPr id="4" name="Slide Number Placeholder 3"/>
          <p:cNvSpPr>
            <a:spLocks noGrp="1"/>
          </p:cNvSpPr>
          <p:nvPr>
            <p:ph type="sldNum" sz="quarter" idx="5"/>
          </p:nvPr>
        </p:nvSpPr>
        <p:spPr/>
        <p:txBody>
          <a:bodyPr/>
          <a:lstStyle/>
          <a:p>
            <a:fld id="{09D511DD-DAB9-1647-97C7-AACDE6029B44}" type="slidenum">
              <a:rPr lang="en-US" smtClean="0"/>
              <a:t>23</a:t>
            </a:fld>
            <a:endParaRPr lang="en-US"/>
          </a:p>
        </p:txBody>
      </p:sp>
    </p:spTree>
    <p:extLst>
      <p:ext uri="{BB962C8B-B14F-4D97-AF65-F5344CB8AC3E}">
        <p14:creationId xmlns:p14="http://schemas.microsoft.com/office/powerpoint/2010/main" val="1345277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leaflet ggplot2 </a:t>
            </a:r>
            <a:r>
              <a:rPr lang="en-US" dirty="0" err="1"/>
              <a:t>tidyverse</a:t>
            </a:r>
            <a:r>
              <a:rPr lang="en-US" dirty="0"/>
              <a:t> </a:t>
            </a:r>
            <a:r>
              <a:rPr lang="en-US" dirty="0" err="1"/>
              <a:t>ggmap</a:t>
            </a:r>
            <a:r>
              <a:rPr lang="en-US" dirty="0"/>
              <a:t> </a:t>
            </a:r>
            <a:r>
              <a:rPr lang="en-US" dirty="0" err="1"/>
              <a:t>rgdal</a:t>
            </a:r>
            <a:r>
              <a:rPr lang="en-US" dirty="0"/>
              <a:t> </a:t>
            </a:r>
            <a:r>
              <a:rPr lang="en-US" dirty="0" err="1"/>
              <a:t>rasterio</a:t>
            </a:r>
            <a:r>
              <a:rPr lang="en-US" dirty="0"/>
              <a:t> </a:t>
            </a:r>
            <a:r>
              <a:rPr lang="en-US" dirty="0" err="1"/>
              <a:t>readOGR</a:t>
            </a:r>
            <a:r>
              <a:rPr lang="en-US" dirty="0"/>
              <a:t> folium </a:t>
            </a:r>
            <a:r>
              <a:rPr lang="en-US" dirty="0" err="1"/>
              <a:t>plotly</a:t>
            </a:r>
            <a:r>
              <a:rPr lang="en-US" dirty="0"/>
              <a:t> </a:t>
            </a:r>
            <a:r>
              <a:rPr lang="en-US" dirty="0" err="1"/>
              <a:t>sp</a:t>
            </a:r>
            <a:r>
              <a:rPr lang="en-US" dirty="0"/>
              <a:t> sf </a:t>
            </a:r>
            <a:r>
              <a:rPr lang="en-US" dirty="0" err="1"/>
              <a:t>tidysc</a:t>
            </a:r>
            <a:endParaRPr lang="en-US" dirty="0"/>
          </a:p>
          <a:p>
            <a:endParaRPr lang="en-US" dirty="0"/>
          </a:p>
          <a:p>
            <a:r>
              <a:rPr lang="en-US" dirty="0"/>
              <a:t>Basic data viz: </a:t>
            </a:r>
            <a:r>
              <a:rPr lang="en-US" dirty="0" err="1"/>
              <a:t>tidyverse</a:t>
            </a:r>
            <a:r>
              <a:rPr lang="en-US" dirty="0"/>
              <a:t>, </a:t>
            </a:r>
            <a:r>
              <a:rPr lang="en-US" dirty="0" err="1"/>
              <a:t>ggplot</a:t>
            </a:r>
            <a:r>
              <a:rPr lang="en-US" dirty="0"/>
              <a:t>, </a:t>
            </a:r>
            <a:r>
              <a:rPr lang="en-US" dirty="0" err="1"/>
              <a:t>ggmap</a:t>
            </a:r>
            <a:endParaRPr lang="en-US" dirty="0"/>
          </a:p>
          <a:p>
            <a:r>
              <a:rPr lang="en-US" dirty="0"/>
              <a:t>Reading spatial data: </a:t>
            </a:r>
            <a:r>
              <a:rPr lang="en-US" dirty="0" err="1"/>
              <a:t>tidysc</a:t>
            </a:r>
            <a:r>
              <a:rPr lang="en-US" dirty="0"/>
              <a:t>, spatial</a:t>
            </a:r>
          </a:p>
          <a:p>
            <a:r>
              <a:rPr lang="en-US" dirty="0"/>
              <a:t>Manipulation of spatial objects: sf, </a:t>
            </a:r>
            <a:r>
              <a:rPr lang="en-US" dirty="0" err="1"/>
              <a:t>sp</a:t>
            </a:r>
            <a:endParaRPr lang="en-US" dirty="0"/>
          </a:p>
          <a:p>
            <a:r>
              <a:rPr lang="en-US" dirty="0"/>
              <a:t>Spatial Analysis: spatial (point pattern analysis/kriging)</a:t>
            </a:r>
          </a:p>
          <a:p>
            <a:r>
              <a:rPr lang="en-US" dirty="0"/>
              <a:t>Reading in KMLs/</a:t>
            </a:r>
            <a:r>
              <a:rPr lang="en-US" dirty="0" err="1"/>
              <a:t>rasters</a:t>
            </a:r>
            <a:r>
              <a:rPr lang="en-US" dirty="0"/>
              <a:t>: </a:t>
            </a:r>
            <a:r>
              <a:rPr lang="en-US" dirty="0" err="1"/>
              <a:t>readOGR</a:t>
            </a:r>
            <a:r>
              <a:rPr lang="en-US" dirty="0"/>
              <a:t>, </a:t>
            </a:r>
            <a:r>
              <a:rPr lang="en-US" dirty="0" err="1"/>
              <a:t>rgdal</a:t>
            </a:r>
            <a:endParaRPr lang="en-US" dirty="0"/>
          </a:p>
          <a:p>
            <a:r>
              <a:rPr lang="en-US" dirty="0"/>
              <a:t>Using </a:t>
            </a:r>
            <a:r>
              <a:rPr lang="en-US" dirty="0" err="1"/>
              <a:t>rasters</a:t>
            </a:r>
            <a:r>
              <a:rPr lang="en-US" dirty="0"/>
              <a:t>: </a:t>
            </a:r>
            <a:r>
              <a:rPr lang="en-US" dirty="0" err="1"/>
              <a:t>rasterio</a:t>
            </a:r>
            <a:endParaRPr lang="en-US" dirty="0"/>
          </a:p>
          <a:p>
            <a:r>
              <a:rPr lang="en-US" dirty="0"/>
              <a:t>Web mapping: leaflet, folium, </a:t>
            </a:r>
            <a:r>
              <a:rPr lang="en-US" dirty="0" err="1"/>
              <a:t>plotly</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25</a:t>
            </a:fld>
            <a:endParaRPr lang="en-US"/>
          </a:p>
        </p:txBody>
      </p:sp>
    </p:spTree>
    <p:extLst>
      <p:ext uri="{BB962C8B-B14F-4D97-AF65-F5344CB8AC3E}">
        <p14:creationId xmlns:p14="http://schemas.microsoft.com/office/powerpoint/2010/main" val="2663450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ea typeface="DengXian" panose="02010600030101010101" pitchFamily="2" charset="-122"/>
              </a:rPr>
              <a:t>Data science Python tools, particularly those dedicated to geospatial data (e.g. </a:t>
            </a:r>
            <a:r>
              <a:rPr lang="en-US" b="1" dirty="0" err="1">
                <a:latin typeface="Calibri" panose="020F0502020204030204" pitchFamily="34" charset="0"/>
                <a:ea typeface="DengXian" panose="02010600030101010101" pitchFamily="2" charset="-122"/>
              </a:rPr>
              <a:t>gdal</a:t>
            </a:r>
            <a:r>
              <a:rPr lang="en-US" b="1" dirty="0">
                <a:latin typeface="Calibri" panose="020F0502020204030204" pitchFamily="34" charset="0"/>
                <a:ea typeface="DengXian" panose="02010600030101010101" pitchFamily="2" charset="-122"/>
              </a:rPr>
              <a:t>, shapely, </a:t>
            </a:r>
            <a:r>
              <a:rPr lang="en-US" b="1" dirty="0" err="1">
                <a:latin typeface="Calibri" panose="020F0502020204030204" pitchFamily="34" charset="0"/>
                <a:ea typeface="DengXian" panose="02010600030101010101" pitchFamily="2" charset="-122"/>
              </a:rPr>
              <a:t>rasterio</a:t>
            </a:r>
            <a:r>
              <a:rPr lang="en-US" b="1" dirty="0">
                <a:latin typeface="Calibri" panose="020F0502020204030204" pitchFamily="34" charset="0"/>
                <a:ea typeface="DengXian" panose="02010600030101010101" pitchFamily="2" charset="-122"/>
              </a:rPr>
              <a:t>, </a:t>
            </a:r>
            <a:r>
              <a:rPr lang="en-US" b="1" dirty="0" err="1">
                <a:latin typeface="Calibri" panose="020F0502020204030204" pitchFamily="34" charset="0"/>
                <a:ea typeface="DengXian" panose="02010600030101010101" pitchFamily="2" charset="-122"/>
              </a:rPr>
              <a:t>geopandas</a:t>
            </a:r>
            <a:r>
              <a:rPr lang="en-US" b="1" dirty="0">
                <a:latin typeface="Calibri" panose="020F0502020204030204" pitchFamily="34" charset="0"/>
                <a:ea typeface="DengXian" panose="02010600030101010101" pitchFamily="2" charset="-122"/>
              </a:rPr>
              <a:t>).</a:t>
            </a:r>
          </a:p>
          <a:p>
            <a:endParaRPr lang="en-US" dirty="0"/>
          </a:p>
          <a:p>
            <a:endParaRPr lang="en-US" dirty="0"/>
          </a:p>
          <a:p>
            <a:r>
              <a:rPr lang="en-US" dirty="0" err="1"/>
              <a:t>gdal</a:t>
            </a:r>
            <a:r>
              <a:rPr lang="en-US" dirty="0"/>
              <a:t> leaflet folium seaborn </a:t>
            </a:r>
            <a:r>
              <a:rPr lang="en-US" dirty="0" err="1"/>
              <a:t>rasterio</a:t>
            </a:r>
            <a:r>
              <a:rPr lang="en-US" dirty="0"/>
              <a:t> </a:t>
            </a:r>
            <a:r>
              <a:rPr lang="en-US" dirty="0" err="1"/>
              <a:t>pysal</a:t>
            </a:r>
            <a:r>
              <a:rPr lang="en-US" dirty="0"/>
              <a:t> </a:t>
            </a:r>
            <a:r>
              <a:rPr lang="en-US" dirty="0" err="1"/>
              <a:t>plotly</a:t>
            </a:r>
            <a:r>
              <a:rPr lang="en-US" dirty="0"/>
              <a:t> </a:t>
            </a:r>
            <a:r>
              <a:rPr lang="en-US" dirty="0" err="1"/>
              <a:t>geopandas</a:t>
            </a:r>
            <a:r>
              <a:rPr lang="en-US" dirty="0"/>
              <a:t> </a:t>
            </a:r>
            <a:r>
              <a:rPr lang="en-US" dirty="0" err="1"/>
              <a:t>kml</a:t>
            </a:r>
            <a:r>
              <a:rPr lang="en-US" dirty="0"/>
              <a:t> shapely </a:t>
            </a:r>
            <a:r>
              <a:rPr lang="en-US" dirty="0" err="1"/>
              <a:t>xarray</a:t>
            </a:r>
            <a:r>
              <a:rPr lang="en-US" dirty="0"/>
              <a:t> pandas</a:t>
            </a:r>
          </a:p>
          <a:p>
            <a:endParaRPr lang="en-US" dirty="0"/>
          </a:p>
          <a:p>
            <a:r>
              <a:rPr lang="en-US" dirty="0"/>
              <a:t>Basic data viz: pandas, </a:t>
            </a:r>
            <a:r>
              <a:rPr lang="en-US" dirty="0" err="1"/>
              <a:t>geopandas</a:t>
            </a:r>
            <a:r>
              <a:rPr lang="en-US" dirty="0"/>
              <a:t>, seaborn</a:t>
            </a:r>
          </a:p>
          <a:p>
            <a:r>
              <a:rPr lang="en-US" dirty="0"/>
              <a:t>Manipulation of spatial objects: </a:t>
            </a:r>
            <a:r>
              <a:rPr lang="en-US" dirty="0" err="1"/>
              <a:t>gdal</a:t>
            </a:r>
            <a:endParaRPr lang="en-US" dirty="0"/>
          </a:p>
          <a:p>
            <a:r>
              <a:rPr lang="en-US" dirty="0"/>
              <a:t>Reading in spatial objects: shapely, </a:t>
            </a:r>
            <a:r>
              <a:rPr lang="en-US" dirty="0" err="1"/>
              <a:t>xarray</a:t>
            </a:r>
            <a:endParaRPr lang="en-US" dirty="0"/>
          </a:p>
          <a:p>
            <a:r>
              <a:rPr lang="en-US" dirty="0"/>
              <a:t>Using </a:t>
            </a:r>
            <a:r>
              <a:rPr lang="en-US" dirty="0" err="1"/>
              <a:t>rasters</a:t>
            </a:r>
            <a:r>
              <a:rPr lang="en-US" dirty="0"/>
              <a:t>: </a:t>
            </a:r>
            <a:r>
              <a:rPr lang="en-US" dirty="0" err="1"/>
              <a:t>rasterio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mapping: leaflet, folium, </a:t>
            </a:r>
            <a:r>
              <a:rPr lang="en-US" dirty="0" err="1"/>
              <a:t>plotly</a:t>
            </a:r>
            <a:endParaRPr lang="en-US" dirty="0"/>
          </a:p>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26</a:t>
            </a:fld>
            <a:endParaRPr lang="en-US"/>
          </a:p>
        </p:txBody>
      </p:sp>
    </p:spTree>
    <p:extLst>
      <p:ext uri="{BB962C8B-B14F-4D97-AF65-F5344CB8AC3E}">
        <p14:creationId xmlns:p14="http://schemas.microsoft.com/office/powerpoint/2010/main" val="1829725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datum is defined as a set of reference points on the earth’s surface, against which position measurements are made. For the purposes of a geographic coordinate system, a datum is based on an ovoid model, known as a </a:t>
            </a:r>
            <a:r>
              <a:rPr lang="en-US" i="1" dirty="0"/>
              <a:t>reference ellipsoid</a:t>
            </a:r>
            <a:r>
              <a:rPr lang="en-US" i="0" dirty="0"/>
              <a:t>. </a:t>
            </a:r>
            <a:r>
              <a:rPr lang="en-US" dirty="0"/>
              <a:t>A datum can be thought of as a ‘modeled sphere of the earth’. </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order to delineate a location on a datum, a geographic coordinate system is often used. These are </a:t>
            </a:r>
            <a:r>
              <a:rPr lang="en-US" dirty="0">
                <a:effectLst/>
              </a:rPr>
              <a:t>coordinate systems that span the entire globe. </a:t>
            </a:r>
            <a:r>
              <a:rPr lang="en-US" i="0" dirty="0"/>
              <a:t>These are often measured in latitude and longitude, respectively, which are colloquially known as “</a:t>
            </a:r>
            <a:r>
              <a:rPr lang="en-US" i="0" dirty="0" err="1"/>
              <a:t>lat</a:t>
            </a:r>
            <a:r>
              <a:rPr lang="en-US" i="0" dirty="0"/>
              <a:t> and long”, although other types of measurements exist.</a:t>
            </a:r>
          </a:p>
        </p:txBody>
      </p:sp>
      <p:sp>
        <p:nvSpPr>
          <p:cNvPr id="4" name="Slide Number Placeholder 3"/>
          <p:cNvSpPr>
            <a:spLocks noGrp="1"/>
          </p:cNvSpPr>
          <p:nvPr>
            <p:ph type="sldNum" sz="quarter" idx="5"/>
          </p:nvPr>
        </p:nvSpPr>
        <p:spPr/>
        <p:txBody>
          <a:bodyPr/>
          <a:lstStyle/>
          <a:p>
            <a:fld id="{09D511DD-DAB9-1647-97C7-AACDE6029B44}" type="slidenum">
              <a:rPr lang="en-US" smtClean="0"/>
              <a:t>6</a:t>
            </a:fld>
            <a:endParaRPr lang="en-US"/>
          </a:p>
        </p:txBody>
      </p:sp>
    </p:spTree>
    <p:extLst>
      <p:ext uri="{BB962C8B-B14F-4D97-AF65-F5344CB8AC3E}">
        <p14:creationId xmlns:p14="http://schemas.microsoft.com/office/powerpoint/2010/main" val="4265083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For another time...</a:t>
            </a:r>
          </a:p>
          <a:p>
            <a:r>
              <a:rPr lang="pt-BR" b="0" dirty="0"/>
              <a:t>Census data (TIGR, ZIP vs ZCTAs)</a:t>
            </a:r>
          </a:p>
          <a:p>
            <a:r>
              <a:rPr lang="pt-BR" b="0"/>
              <a:t>Spectral data</a:t>
            </a:r>
            <a:endParaRPr lang="en-US" b="0" dirty="0"/>
          </a:p>
        </p:txBody>
      </p:sp>
      <p:sp>
        <p:nvSpPr>
          <p:cNvPr id="4" name="Slide Number Placeholder 3"/>
          <p:cNvSpPr>
            <a:spLocks noGrp="1"/>
          </p:cNvSpPr>
          <p:nvPr>
            <p:ph type="sldNum" sz="quarter" idx="5"/>
          </p:nvPr>
        </p:nvSpPr>
        <p:spPr/>
        <p:txBody>
          <a:bodyPr/>
          <a:lstStyle/>
          <a:p>
            <a:fld id="{09D511DD-DAB9-1647-97C7-AACDE6029B44}" type="slidenum">
              <a:rPr lang="en-US" smtClean="0"/>
              <a:t>27</a:t>
            </a:fld>
            <a:endParaRPr lang="en-US"/>
          </a:p>
        </p:txBody>
      </p:sp>
    </p:spTree>
    <p:extLst>
      <p:ext uri="{BB962C8B-B14F-4D97-AF65-F5344CB8AC3E}">
        <p14:creationId xmlns:p14="http://schemas.microsoft.com/office/powerpoint/2010/main" val="571997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Buffer analysis is the determination of a zone around a geographic feature containing locations that are within a specified distance of that feature, the buffer zone. I’ve included here a graphic that shows a buffer around points, lines, or polygons. (This is one type of what’s known as a proximity method.) In Python, this can be handled in </a:t>
            </a:r>
            <a:r>
              <a:rPr lang="en-US" sz="1200" b="0" i="0" kern="1200" dirty="0" err="1">
                <a:solidFill>
                  <a:schemeClr val="tx1"/>
                </a:solidFill>
                <a:effectLst/>
                <a:latin typeface="+mn-lt"/>
                <a:ea typeface="+mn-ea"/>
                <a:cs typeface="+mn-cs"/>
              </a:rPr>
              <a:t>geopandas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31</a:t>
            </a:fld>
            <a:endParaRPr lang="en-US"/>
          </a:p>
        </p:txBody>
      </p:sp>
    </p:spTree>
    <p:extLst>
      <p:ext uri="{BB962C8B-B14F-4D97-AF65-F5344CB8AC3E}">
        <p14:creationId xmlns:p14="http://schemas.microsoft.com/office/powerpoint/2010/main" val="152500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series of overlay methods that I’ve included from this graphic – which basically uses different logical operators to either subset out different parts of overlaid vector files – union, intersect, symmetric difference, identity – as well as clip (which basically uses the ‘cookie cutter’ approach to clip out data), erase (the opposite of that) and split (which basically splits 1 vector entity by another vector entity)</a:t>
            </a:r>
          </a:p>
        </p:txBody>
      </p:sp>
      <p:sp>
        <p:nvSpPr>
          <p:cNvPr id="4" name="Slide Number Placeholder 3"/>
          <p:cNvSpPr>
            <a:spLocks noGrp="1"/>
          </p:cNvSpPr>
          <p:nvPr>
            <p:ph type="sldNum" sz="quarter" idx="5"/>
          </p:nvPr>
        </p:nvSpPr>
        <p:spPr/>
        <p:txBody>
          <a:bodyPr/>
          <a:lstStyle/>
          <a:p>
            <a:fld id="{09D511DD-DAB9-1647-97C7-AACDE6029B44}" type="slidenum">
              <a:rPr lang="en-US" smtClean="0"/>
              <a:t>32</a:t>
            </a:fld>
            <a:endParaRPr lang="en-US"/>
          </a:p>
        </p:txBody>
      </p:sp>
    </p:spTree>
    <p:extLst>
      <p:ext uri="{BB962C8B-B14F-4D97-AF65-F5344CB8AC3E}">
        <p14:creationId xmlns:p14="http://schemas.microsoft.com/office/powerpoint/2010/main" val="1954516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Euclidean distance analyses are known as ‘straight-line distances’ or ‘as the crow flies’. At a smaller scale (i.e., projected data coordinate system), it should ideally be done after reprojecting data to an equal-distance (equidistant) projection (check out the ESRI Quick Notes in “Additional Information” on all projections). </a:t>
            </a:r>
          </a:p>
          <a:p>
            <a:endParaRPr lang="en-US" dirty="0"/>
          </a:p>
          <a:p>
            <a:r>
              <a:rPr lang="en-US" dirty="0"/>
              <a:t>Ideally, on a larger scale (and sometimes in a smaller scale – if the projections aren’t equidistant), distances calculations </a:t>
            </a:r>
            <a:r>
              <a:rPr lang="en-US" i="1" dirty="0"/>
              <a:t>can</a:t>
            </a:r>
            <a:r>
              <a:rPr lang="en-US" i="0" dirty="0"/>
              <a:t> be done with a haversine (great circle) distance – as long as it’s known that this is an approximation. This is close to WGS84, but usually uses a spherical datum on the backend.</a:t>
            </a:r>
          </a:p>
          <a:p>
            <a:endParaRPr lang="en-US" i="0" dirty="0"/>
          </a:p>
          <a:p>
            <a:r>
              <a:rPr lang="en-US" i="0" dirty="0"/>
              <a:t>In Python, </a:t>
            </a:r>
            <a:r>
              <a:rPr lang="en-US" i="0" dirty="0" err="1"/>
              <a:t>geopandas</a:t>
            </a:r>
            <a:r>
              <a:rPr lang="en-US" i="0" dirty="0"/>
              <a:t> can handle distance calculations, and haversines can be done with the haversine module (https://pypi.org/project/haversine/).</a:t>
            </a:r>
          </a:p>
          <a:p>
            <a:r>
              <a:rPr lang="en-US" i="0" dirty="0"/>
              <a:t>In R, sf can handle distance calculations, and haversines can be done with </a:t>
            </a:r>
            <a:r>
              <a:rPr lang="en-US" i="0" dirty="0" err="1"/>
              <a:t>pracma</a:t>
            </a:r>
            <a:r>
              <a:rPr lang="en-US" i="0" dirty="0"/>
              <a:t> (https://www.rdocumentation.org/packages/pracma/versions/1.9.9/topics/haversine).</a:t>
            </a:r>
          </a:p>
          <a:p>
            <a:endParaRPr lang="en-US" dirty="0"/>
          </a:p>
          <a:p>
            <a:r>
              <a:rPr lang="en-US" dirty="0"/>
              <a:t>Check this out for a good overview of all distance calculations and how they differ: https://www.r-bloggers.com/2020/02/three-ways-to-calculate-distances-in-r/</a:t>
            </a:r>
          </a:p>
        </p:txBody>
      </p:sp>
      <p:sp>
        <p:nvSpPr>
          <p:cNvPr id="4" name="Slide Number Placeholder 3"/>
          <p:cNvSpPr>
            <a:spLocks noGrp="1"/>
          </p:cNvSpPr>
          <p:nvPr>
            <p:ph type="sldNum" sz="quarter" idx="5"/>
          </p:nvPr>
        </p:nvSpPr>
        <p:spPr/>
        <p:txBody>
          <a:bodyPr/>
          <a:lstStyle/>
          <a:p>
            <a:fld id="{09D511DD-DAB9-1647-97C7-AACDE6029B44}" type="slidenum">
              <a:rPr lang="en-US" smtClean="0"/>
              <a:t>33</a:t>
            </a:fld>
            <a:endParaRPr lang="en-US"/>
          </a:p>
        </p:txBody>
      </p:sp>
    </p:spTree>
    <p:extLst>
      <p:ext uri="{BB962C8B-B14F-4D97-AF65-F5344CB8AC3E}">
        <p14:creationId xmlns:p14="http://schemas.microsoft.com/office/powerpoint/2010/main" val="426821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most current version of the global datum is known as the World Geodetic System 1984, or WGS84 for short. It’s known as a global datum, as in it has a relatively good fit according to the earth’s system overall. However, there are also what is known as a local datum – where there is a good fit to a very small (local) area, but it will not approximate the rest of an area. </a:t>
            </a:r>
          </a:p>
        </p:txBody>
      </p:sp>
      <p:sp>
        <p:nvSpPr>
          <p:cNvPr id="4" name="Slide Number Placeholder 3"/>
          <p:cNvSpPr>
            <a:spLocks noGrp="1"/>
          </p:cNvSpPr>
          <p:nvPr>
            <p:ph type="sldNum" sz="quarter" idx="5"/>
          </p:nvPr>
        </p:nvSpPr>
        <p:spPr/>
        <p:txBody>
          <a:bodyPr/>
          <a:lstStyle/>
          <a:p>
            <a:fld id="{09D511DD-DAB9-1647-97C7-AACDE6029B44}" type="slidenum">
              <a:rPr lang="en-US" smtClean="0"/>
              <a:t>7</a:t>
            </a:fld>
            <a:endParaRPr lang="en-US"/>
          </a:p>
        </p:txBody>
      </p:sp>
    </p:spTree>
    <p:extLst>
      <p:ext uri="{BB962C8B-B14F-4D97-AF65-F5344CB8AC3E}">
        <p14:creationId xmlns:p14="http://schemas.microsoft.com/office/powerpoint/2010/main" val="1031937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Geographic coordinate systems (which are often but not always in decimal degree units) are often optimal when you need to locate places on the Earth. Or when you need to create global maps. However, latitude and longitude locations are not located using uniform measurement units. Thus, geographic CRSs are not ideal for measuring distance. This is why other projected </a:t>
            </a:r>
            <a:r>
              <a:rPr lang="en-US" dirty="0"/>
              <a:t>CRS</a:t>
            </a:r>
            <a:r>
              <a:rPr lang="en-US" sz="1200" b="0" i="0" kern="1200" dirty="0">
                <a:solidFill>
                  <a:schemeClr val="tx1"/>
                </a:solidFill>
                <a:effectLst/>
                <a:latin typeface="+mn-lt"/>
                <a:ea typeface="+mn-ea"/>
                <a:cs typeface="+mn-cs"/>
              </a:rPr>
              <a:t> have been developed.</a:t>
            </a:r>
            <a:endParaRPr lang="en-US" i="0" dirty="0"/>
          </a:p>
          <a:p>
            <a:endParaRPr lang="en-US" sz="1200" b="1" kern="1200" dirty="0">
              <a:solidFill>
                <a:schemeClr val="tx1"/>
              </a:solidFill>
              <a:effectLst/>
              <a:latin typeface="+mn-lt"/>
              <a:ea typeface="+mn-ea"/>
              <a:cs typeface="+mn-cs"/>
            </a:endParaRPr>
          </a:p>
          <a:p>
            <a:r>
              <a:rPr lang="en-US" b="0" dirty="0">
                <a:effectLst/>
              </a:rPr>
              <a:t>A </a:t>
            </a:r>
            <a:r>
              <a:rPr lang="en-US" b="1" dirty="0">
                <a:effectLst/>
              </a:rPr>
              <a:t>projected coordinate systems </a:t>
            </a:r>
            <a:r>
              <a:rPr lang="en-US" b="0" dirty="0">
                <a:effectLst/>
              </a:rPr>
              <a:t>is a</a:t>
            </a:r>
            <a:r>
              <a:rPr lang="en-US" dirty="0">
                <a:effectLst/>
              </a:rPr>
              <a:t> coordinate system that is localized to minimize visual distortion in a particular region (e.g. Robinson, UTM, State Plane).</a:t>
            </a:r>
          </a:p>
          <a:p>
            <a:endParaRPr lang="en-US" b="0" dirty="0"/>
          </a:p>
          <a:p>
            <a:r>
              <a:rPr lang="en-US" sz="1200" b="0" i="0" kern="1200" dirty="0">
                <a:solidFill>
                  <a:schemeClr val="tx1"/>
                </a:solidFill>
                <a:effectLst/>
                <a:latin typeface="+mn-lt"/>
                <a:ea typeface="+mn-ea"/>
                <a:cs typeface="+mn-cs"/>
              </a:rPr>
              <a:t>Spatial projection refers to the mathematical calculations performed to flatten the 3D data onto a 2D plane (your computer screen or a paper map). Projecting data from a round surface onto a flat surface, results in visual modifications to the data when plotted on a map. Some areas are stretched and some are compressed. You can see this distortion when you look at a map of the entire globe.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mathematical calculations used in spatial projections are designed to optimize the relative size and shape of a particular region on the globe. A projection can preserve area, shape, length, or angle.</a:t>
            </a:r>
            <a:endParaRPr lang="en-US" b="0" dirty="0"/>
          </a:p>
          <a:p>
            <a:endParaRPr lang="en-US" b="0" dirty="0"/>
          </a:p>
          <a:p>
            <a:r>
              <a:rPr lang="en-US" b="0" dirty="0"/>
              <a:t>With spatial imagery, usually can use standard such as EPSG (EPSG Geodetic Parameter Dataset (also EPSG registry)) or proj4 strings</a:t>
            </a:r>
          </a:p>
          <a:p>
            <a:endParaRPr lang="en-US" b="0" dirty="0"/>
          </a:p>
        </p:txBody>
      </p:sp>
      <p:sp>
        <p:nvSpPr>
          <p:cNvPr id="4" name="Slide Number Placeholder 3"/>
          <p:cNvSpPr>
            <a:spLocks noGrp="1"/>
          </p:cNvSpPr>
          <p:nvPr>
            <p:ph type="sldNum" sz="quarter" idx="5"/>
          </p:nvPr>
        </p:nvSpPr>
        <p:spPr/>
        <p:txBody>
          <a:bodyPr/>
          <a:lstStyle/>
          <a:p>
            <a:fld id="{09D511DD-DAB9-1647-97C7-AACDE6029B44}" type="slidenum">
              <a:rPr lang="en-US" smtClean="0"/>
              <a:t>8</a:t>
            </a:fld>
            <a:endParaRPr lang="en-US"/>
          </a:p>
        </p:txBody>
      </p:sp>
    </p:spTree>
    <p:extLst>
      <p:ext uri="{BB962C8B-B14F-4D97-AF65-F5344CB8AC3E}">
        <p14:creationId xmlns:p14="http://schemas.microsoft.com/office/powerpoint/2010/main" val="2303457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Mercator maps are most known as the map format used by most web maps, and the format obtained most readily from APIs. Examples can include Google Maps, Apple Maps, OpenStreetMap, </a:t>
            </a:r>
            <a:r>
              <a:rPr lang="en-US" dirty="0" err="1"/>
              <a:t>MapBox</a:t>
            </a:r>
            <a:r>
              <a:rPr lang="en-US" dirty="0"/>
              <a:t>, MapQuest, or ESRI.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Mercator projections, generally, are what are called </a:t>
            </a:r>
            <a:r>
              <a:rPr lang="en-US" i="1" dirty="0"/>
              <a:t>equal-angle</a:t>
            </a:r>
            <a:r>
              <a:rPr lang="en-US" i="0" dirty="0"/>
              <a:t> projections. However, the Web Mercator </a:t>
            </a:r>
            <a:r>
              <a:rPr lang="en-US" dirty="0"/>
              <a:t>differs from a traditional Mercator projection by using a sphere (not an ellipsoid) as its underlying datum. While this projection’s coordinates can be output as a </a:t>
            </a:r>
            <a:r>
              <a:rPr lang="en-US" dirty="0" err="1"/>
              <a:t>lat</a:t>
            </a:r>
            <a:r>
              <a:rPr lang="en-US" dirty="0"/>
              <a:t>-long, there are significant discrepancies in coordinates as one moves away from the equator – and can be up to 40 kilometers at the poles.</a:t>
            </a:r>
          </a:p>
        </p:txBody>
      </p:sp>
      <p:sp>
        <p:nvSpPr>
          <p:cNvPr id="4" name="Slide Number Placeholder 3"/>
          <p:cNvSpPr>
            <a:spLocks noGrp="1"/>
          </p:cNvSpPr>
          <p:nvPr>
            <p:ph type="sldNum" sz="quarter" idx="5"/>
          </p:nvPr>
        </p:nvSpPr>
        <p:spPr/>
        <p:txBody>
          <a:bodyPr/>
          <a:lstStyle/>
          <a:p>
            <a:fld id="{09D511DD-DAB9-1647-97C7-AACDE6029B44}" type="slidenum">
              <a:rPr lang="en-US" smtClean="0"/>
              <a:t>9</a:t>
            </a:fld>
            <a:endParaRPr lang="en-US"/>
          </a:p>
        </p:txBody>
      </p:sp>
    </p:spTree>
    <p:extLst>
      <p:ext uri="{BB962C8B-B14F-4D97-AF65-F5344CB8AC3E}">
        <p14:creationId xmlns:p14="http://schemas.microsoft.com/office/powerpoint/2010/main" val="265370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Plane Coordinate System (SPCS) is a set of 124 geographic zone coordinate systems that are based for specific regions of the U.S.. Primarily used by state and local data, it uses a simple Cartesian coordinate system to speed up and sample calculators. Each system is specifically accurate within a particular zone – but is not as accurate outside of that zone’s geographical boundaries. </a:t>
            </a:r>
          </a:p>
          <a:p>
            <a:endParaRPr lang="en-US" i="1" dirty="0"/>
          </a:p>
          <a:p>
            <a:r>
              <a:rPr lang="en-US" i="0" dirty="0"/>
              <a:t>In the diagram seen here, we see the zones used by the continental U.S.. Additionally, there are 10 zones available in Alaska, and separate zones for each Hawaiian island.</a:t>
            </a:r>
          </a:p>
          <a:p>
            <a:endParaRPr lang="en-US" i="0" dirty="0"/>
          </a:p>
          <a:p>
            <a:r>
              <a:rPr lang="en-US" i="0" dirty="0"/>
              <a:t>Coordinates here use a system known as </a:t>
            </a:r>
            <a:r>
              <a:rPr lang="en-US" i="1" dirty="0"/>
              <a:t>northings</a:t>
            </a:r>
            <a:r>
              <a:rPr lang="en-US" i="0" dirty="0"/>
              <a:t> (for y-oriented data) and eastings (for x-oriented data), and can be specified in survey feet. </a:t>
            </a:r>
          </a:p>
          <a:p>
            <a:endParaRPr lang="en-US" i="0" dirty="0"/>
          </a:p>
          <a:p>
            <a:r>
              <a:rPr lang="en-US" i="1" dirty="0"/>
              <a:t>On average, zones that are north-south oriented use a transverse Mercator system, while zones that are east-west oriented use a Lambert conformational conic projection.</a:t>
            </a:r>
          </a:p>
        </p:txBody>
      </p:sp>
      <p:sp>
        <p:nvSpPr>
          <p:cNvPr id="4" name="Slide Number Placeholder 3"/>
          <p:cNvSpPr>
            <a:spLocks noGrp="1"/>
          </p:cNvSpPr>
          <p:nvPr>
            <p:ph type="sldNum" sz="quarter" idx="5"/>
          </p:nvPr>
        </p:nvSpPr>
        <p:spPr/>
        <p:txBody>
          <a:bodyPr/>
          <a:lstStyle/>
          <a:p>
            <a:fld id="{09D511DD-DAB9-1647-97C7-AACDE6029B44}" type="slidenum">
              <a:rPr lang="en-US" smtClean="0"/>
              <a:t>10</a:t>
            </a:fld>
            <a:endParaRPr lang="en-US"/>
          </a:p>
        </p:txBody>
      </p:sp>
    </p:spTree>
    <p:extLst>
      <p:ext uri="{BB962C8B-B14F-4D97-AF65-F5344CB8AC3E}">
        <p14:creationId xmlns:p14="http://schemas.microsoft.com/office/powerpoint/2010/main" val="3782515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UTM splits the earth into 60 zones, and projects to each zone as a basis for its coordinates. Each zone spans 6 degrees of longitude, and each as a designated central meridian. Like in the state plane system, there is the highest accuracy of coordinates within each zone, with accuracy rapidly decreasing outside of the zone. A Mercator projection, individualized to each zone, is then used to project the coordinates. The units used in this projection are in meters. This mapping system is used more for worldwide or international mapping.</a:t>
            </a:r>
          </a:p>
          <a:p>
            <a:endParaRPr lang="en-US" dirty="0"/>
          </a:p>
          <a:p>
            <a:r>
              <a:rPr lang="en-US" dirty="0"/>
              <a:t>https://en.wikipedia.org/wiki/Universal_Transverse_Mercator_coordinate_system </a:t>
            </a:r>
          </a:p>
        </p:txBody>
      </p:sp>
      <p:sp>
        <p:nvSpPr>
          <p:cNvPr id="4" name="Slide Number Placeholder 3"/>
          <p:cNvSpPr>
            <a:spLocks noGrp="1"/>
          </p:cNvSpPr>
          <p:nvPr>
            <p:ph type="sldNum" sz="quarter" idx="5"/>
          </p:nvPr>
        </p:nvSpPr>
        <p:spPr/>
        <p:txBody>
          <a:bodyPr/>
          <a:lstStyle/>
          <a:p>
            <a:fld id="{09D511DD-DAB9-1647-97C7-AACDE6029B44}" type="slidenum">
              <a:rPr lang="en-US" smtClean="0"/>
              <a:t>11</a:t>
            </a:fld>
            <a:endParaRPr lang="en-US"/>
          </a:p>
        </p:txBody>
      </p:sp>
    </p:spTree>
    <p:extLst>
      <p:ext uri="{BB962C8B-B14F-4D97-AF65-F5344CB8AC3E}">
        <p14:creationId xmlns:p14="http://schemas.microsoft.com/office/powerpoint/2010/main" val="198402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ESRI-proprietary format for </a:t>
            </a:r>
            <a:r>
              <a:rPr lang="en-US" u="sng" dirty="0"/>
              <a:t>vector</a:t>
            </a:r>
            <a:r>
              <a:rPr lang="en-US" dirty="0"/>
              <a:t> data</a:t>
            </a:r>
          </a:p>
          <a:p>
            <a:pPr lvl="1"/>
            <a:r>
              <a:rPr lang="en-US" dirty="0"/>
              <a:t>Used in most GIS software (ArcGIS, QGIS, etc.)</a:t>
            </a:r>
          </a:p>
          <a:p>
            <a:r>
              <a:rPr lang="en-US" dirty="0"/>
              <a:t>As output by most programs, SHP files consists of 5 files that get moved together as a single shapefile*</a:t>
            </a:r>
          </a:p>
          <a:p>
            <a:pPr lvl="1"/>
            <a:r>
              <a:rPr lang="en-US" dirty="0"/>
              <a:t>CPG: can indicate codepage/</a:t>
            </a:r>
            <a:r>
              <a:rPr lang="en-US" dirty="0" err="1"/>
              <a:t>characterset</a:t>
            </a:r>
            <a:endParaRPr lang="en-US" dirty="0"/>
          </a:p>
          <a:p>
            <a:pPr lvl="1"/>
            <a:r>
              <a:rPr lang="en-US" dirty="0"/>
              <a:t>DBF*: database format (</a:t>
            </a:r>
            <a:r>
              <a:rPr lang="en-US" dirty="0" err="1"/>
              <a:t>dBASE</a:t>
            </a:r>
            <a:r>
              <a:rPr lang="en-US" dirty="0"/>
              <a:t>) table containing attribute information</a:t>
            </a:r>
          </a:p>
          <a:p>
            <a:pPr lvl="1"/>
            <a:r>
              <a:rPr lang="en-US" dirty="0"/>
              <a:t>PRJ: projection</a:t>
            </a:r>
          </a:p>
          <a:p>
            <a:pPr lvl="1"/>
            <a:r>
              <a:rPr lang="en-US" dirty="0"/>
              <a:t>SHP*: geometry</a:t>
            </a:r>
          </a:p>
          <a:p>
            <a:pPr lvl="1"/>
            <a:r>
              <a:rPr lang="en-US" dirty="0"/>
              <a:t>SHX*: index file containing indices of geometry</a:t>
            </a:r>
          </a:p>
          <a:p>
            <a:r>
              <a:rPr lang="en-US" i="1" dirty="0"/>
              <a:t>Note: if you remove one of the asterisked files, the shapefile may not work as intended!</a:t>
            </a:r>
          </a:p>
          <a:p>
            <a:r>
              <a:rPr lang="en-US" i="1" dirty="0"/>
              <a:t>Many examples of files can be found in </a:t>
            </a:r>
            <a:r>
              <a:rPr lang="en-US" i="1" dirty="0">
                <a:hlinkClick r:id="rId3"/>
              </a:rPr>
              <a:t>https://desktop.arcgis.com/en/arcmap/10.3/manage-data/shapefiles/shapefile-file-extensions.htm</a:t>
            </a:r>
            <a:r>
              <a:rPr lang="en-US" i="1" dirty="0"/>
              <a:t> </a:t>
            </a:r>
          </a:p>
        </p:txBody>
      </p:sp>
      <p:sp>
        <p:nvSpPr>
          <p:cNvPr id="4" name="Slide Number Placeholder 3"/>
          <p:cNvSpPr>
            <a:spLocks noGrp="1"/>
          </p:cNvSpPr>
          <p:nvPr>
            <p:ph type="sldNum" sz="quarter" idx="5"/>
          </p:nvPr>
        </p:nvSpPr>
        <p:spPr/>
        <p:txBody>
          <a:bodyPr/>
          <a:lstStyle/>
          <a:p>
            <a:fld id="{09D511DD-DAB9-1647-97C7-AACDE6029B44}" type="slidenum">
              <a:rPr lang="en-US" smtClean="0"/>
              <a:t>13</a:t>
            </a:fld>
            <a:endParaRPr lang="en-US"/>
          </a:p>
        </p:txBody>
      </p:sp>
    </p:spTree>
    <p:extLst>
      <p:ext uri="{BB962C8B-B14F-4D97-AF65-F5344CB8AC3E}">
        <p14:creationId xmlns:p14="http://schemas.microsoft.com/office/powerpoint/2010/main" val="748782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standard format, based on the JSON format, represents simple geographic features and non-spatial attributes, often able to be extracted from an API</a:t>
            </a:r>
          </a:p>
          <a:p>
            <a:r>
              <a:rPr lang="en-US" dirty="0"/>
              <a:t>Designed for representing either vector features (points/lines/polygons/multipart features) </a:t>
            </a:r>
            <a:r>
              <a:rPr lang="en-US" i="1" dirty="0"/>
              <a:t>or</a:t>
            </a:r>
            <a:r>
              <a:rPr lang="en-US" dirty="0"/>
              <a:t> non-physical features (e.g., service coverage)</a:t>
            </a:r>
          </a:p>
          <a:p>
            <a:r>
              <a:rPr lang="en-US" dirty="0" err="1"/>
              <a:t>TopoJSON</a:t>
            </a:r>
            <a:r>
              <a:rPr lang="en-US" dirty="0"/>
              <a:t> – </a:t>
            </a:r>
            <a:r>
              <a:rPr lang="en-US" dirty="0" err="1"/>
              <a:t>GeoJSON</a:t>
            </a:r>
            <a:r>
              <a:rPr lang="en-US" dirty="0"/>
              <a:t> that encodes topologies</a:t>
            </a:r>
          </a:p>
          <a:p>
            <a:r>
              <a:rPr lang="en-US" i="1" dirty="0"/>
              <a:t>Can be worked with in the same way as SHP</a:t>
            </a:r>
          </a:p>
          <a:p>
            <a:endParaRPr lang="en-US" i="1" dirty="0"/>
          </a:p>
          <a:p>
            <a:r>
              <a:rPr lang="en-US" sz="1200" dirty="0">
                <a:solidFill>
                  <a:srgbClr val="A71D5D"/>
                </a:solidFill>
                <a:latin typeface="Consolas" panose="020B0609020204030204" pitchFamily="49" charset="0"/>
              </a:rPr>
              <a:t>var</a:t>
            </a:r>
            <a:r>
              <a:rPr lang="en-US" sz="1200" dirty="0">
                <a:solidFill>
                  <a:srgbClr val="333333"/>
                </a:solidFill>
                <a:latin typeface="Consolas" panose="020B0609020204030204" pitchFamily="49" charset="0"/>
              </a:rPr>
              <a:t> </a:t>
            </a:r>
            <a:r>
              <a:rPr lang="en-US" sz="1200" dirty="0" err="1">
                <a:solidFill>
                  <a:srgbClr val="333333"/>
                </a:solidFill>
                <a:latin typeface="Consolas" panose="020B0609020204030204" pitchFamily="49" charset="0"/>
              </a:rPr>
              <a:t>geojsonFeature</a:t>
            </a:r>
            <a:r>
              <a:rPr lang="en-US" sz="1200" dirty="0">
                <a:solidFill>
                  <a:srgbClr val="333333"/>
                </a:solidFill>
                <a:latin typeface="Consolas" panose="020B0609020204030204" pitchFamily="49" charset="0"/>
              </a:rPr>
              <a:t> =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"type"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"Feature"</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"properties"</a:t>
            </a:r>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"name"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"Coors Field"</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"amenity"</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"Baseball Stadium"</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a:t>
            </a:r>
            <a:r>
              <a:rPr lang="en-US" sz="1200" dirty="0" err="1">
                <a:solidFill>
                  <a:srgbClr val="DF5000"/>
                </a:solidFill>
                <a:latin typeface="Consolas" panose="020B0609020204030204" pitchFamily="49" charset="0"/>
              </a:rPr>
              <a:t>popupContent</a:t>
            </a:r>
            <a:r>
              <a:rPr lang="en-US" sz="1200" dirty="0">
                <a:solidFill>
                  <a:srgbClr val="DF5000"/>
                </a:solidFill>
                <a:latin typeface="Consolas" panose="020B0609020204030204" pitchFamily="49" charset="0"/>
              </a:rPr>
              <a:t>"</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"This is where the Rockies play!"</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 </a:t>
            </a:r>
          </a:p>
          <a:p>
            <a:r>
              <a:rPr lang="en-US" sz="1200" dirty="0">
                <a:solidFill>
                  <a:srgbClr val="DF5000"/>
                </a:solidFill>
                <a:latin typeface="Consolas" panose="020B0609020204030204" pitchFamily="49" charset="0"/>
              </a:rPr>
              <a:t>	"geometry"</a:t>
            </a:r>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"type"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"Point"</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"coordinates"</a:t>
            </a:r>
            <a:r>
              <a:rPr lang="en-US" sz="1200" dirty="0">
                <a:solidFill>
                  <a:srgbClr val="333333"/>
                </a:solidFill>
                <a:latin typeface="Consolas" panose="020B0609020204030204" pitchFamily="49" charset="0"/>
              </a:rPr>
              <a:t>: [-</a:t>
            </a:r>
            <a:r>
              <a:rPr lang="en-US" sz="1200" dirty="0">
                <a:solidFill>
                  <a:srgbClr val="0086B3"/>
                </a:solidFill>
                <a:latin typeface="Consolas" panose="020B0609020204030204" pitchFamily="49" charset="0"/>
              </a:rPr>
              <a:t>104.99404</a:t>
            </a:r>
            <a:r>
              <a:rPr lang="en-US" sz="1200" dirty="0">
                <a:solidFill>
                  <a:srgbClr val="333333"/>
                </a:solidFill>
                <a:latin typeface="Consolas" panose="020B0609020204030204" pitchFamily="49" charset="0"/>
              </a:rPr>
              <a:t>, </a:t>
            </a:r>
            <a:r>
              <a:rPr lang="en-US" sz="1200" dirty="0">
                <a:solidFill>
                  <a:srgbClr val="0086B3"/>
                </a:solidFill>
                <a:latin typeface="Consolas" panose="020B0609020204030204" pitchFamily="49" charset="0"/>
              </a:rPr>
              <a:t>39.75621</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a:t>
            </a:r>
            <a:endParaRPr lang="en-US" sz="1200" dirty="0"/>
          </a:p>
        </p:txBody>
      </p:sp>
      <p:sp>
        <p:nvSpPr>
          <p:cNvPr id="4" name="Slide Number Placeholder 3"/>
          <p:cNvSpPr>
            <a:spLocks noGrp="1"/>
          </p:cNvSpPr>
          <p:nvPr>
            <p:ph type="sldNum" sz="quarter" idx="5"/>
          </p:nvPr>
        </p:nvSpPr>
        <p:spPr/>
        <p:txBody>
          <a:bodyPr/>
          <a:lstStyle/>
          <a:p>
            <a:fld id="{09D511DD-DAB9-1647-97C7-AACDE6029B44}" type="slidenum">
              <a:rPr lang="en-US" smtClean="0"/>
              <a:t>14</a:t>
            </a:fld>
            <a:endParaRPr lang="en-US"/>
          </a:p>
        </p:txBody>
      </p:sp>
    </p:spTree>
    <p:extLst>
      <p:ext uri="{BB962C8B-B14F-4D97-AF65-F5344CB8AC3E}">
        <p14:creationId xmlns:p14="http://schemas.microsoft.com/office/powerpoint/2010/main" val="2498836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F4455-EC82-2DC4-C555-130725CF8054}"/>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F11A159-A661-866F-53C6-F730371910A3}"/>
              </a:ext>
            </a:extLst>
          </p:cNvPr>
          <p:cNvSpPr>
            <a:spLocks noGrp="1"/>
          </p:cNvSpPr>
          <p:nvPr>
            <p:ph type="subTitle" idx="1"/>
          </p:nvPr>
        </p:nvSpPr>
        <p:spPr>
          <a:xfrm>
            <a:off x="1524000" y="4194312"/>
            <a:ext cx="9144000" cy="106348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7C407000-31F6-B594-005F-EA363C961464}"/>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88FB3FE9-4266-940C-75DA-CBD04EDAA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5BF14-F6BF-F028-655E-1ABB2881C6AB}"/>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1073476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43846-B2A3-3CA9-31E3-01A05C2F83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4D25B3-AA66-7462-35CF-B194942C359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F18B9-FDE8-DB07-0147-AFA07D98C3D7}"/>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DACE19D9-134A-CDDE-21A1-E2DDDB6ACF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035DC-BEAF-3C19-D360-22108A0DC8E7}"/>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40738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7D46B-2439-930A-A51D-E3964DEF1D8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C47A38-39D7-B685-41DB-6409E2DF5C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FE1A86-A019-788F-9E06-8535E22C480F}"/>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F7E12D89-200F-C578-E796-01460D682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8004C-82DF-02FE-A45F-F4481A88D01D}"/>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1450951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C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6" name="Content Placeholder 5"/>
          <p:cNvSpPr>
            <a:spLocks noGrp="1"/>
          </p:cNvSpPr>
          <p:nvPr>
            <p:ph sz="quarter" idx="12" hasCustomPrompt="1"/>
          </p:nvPr>
        </p:nvSpPr>
        <p:spPr>
          <a:xfrm>
            <a:off x="4940301" y="1027114"/>
            <a:ext cx="6413500" cy="5153025"/>
          </a:xfrm>
        </p:spPr>
        <p:txBody>
          <a:bodyPr>
            <a:normAutofit/>
          </a:bodyPr>
          <a:lstStyle>
            <a:lvl1pPr marL="0" indent="0">
              <a:spcBef>
                <a:spcPts val="1800"/>
              </a:spcBef>
              <a:buNone/>
              <a:defRPr sz="1600" i="0" cap="all" spc="100" baseline="0">
                <a:latin typeface="Calibri" charset="0"/>
                <a:ea typeface="Calibri" charset="0"/>
                <a:cs typeface="Calibri" charset="0"/>
              </a:defRPr>
            </a:lvl1pPr>
            <a:lvl2pPr marL="457200" indent="0">
              <a:spcBef>
                <a:spcPts val="1200"/>
              </a:spcBef>
              <a:buNone/>
              <a:defRPr/>
            </a:lvl2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3" name="Footer Placeholder 2">
            <a:extLst>
              <a:ext uri="{FF2B5EF4-FFF2-40B4-BE49-F238E27FC236}">
                <a16:creationId xmlns:a16="http://schemas.microsoft.com/office/drawing/2014/main" id="{3298BC76-A0EC-6345-A524-40BB5636D442}"/>
              </a:ext>
            </a:extLst>
          </p:cNvPr>
          <p:cNvSpPr>
            <a:spLocks noGrp="1"/>
          </p:cNvSpPr>
          <p:nvPr>
            <p:ph type="ftr" sz="quarter" idx="13"/>
          </p:nvPr>
        </p:nvSpPr>
        <p:spPr/>
        <p:txBody>
          <a:bodyPr/>
          <a:lstStyle/>
          <a:p>
            <a:r>
              <a:rPr lang="en-US" i="1" dirty="0">
                <a:latin typeface="Georgia" charset="0"/>
              </a:rPr>
              <a:t>Copyright © 2021 Booz Allen Hamilton Inc.  Internal</a:t>
            </a:r>
          </a:p>
        </p:txBody>
      </p:sp>
    </p:spTree>
    <p:extLst>
      <p:ext uri="{BB962C8B-B14F-4D97-AF65-F5344CB8AC3E}">
        <p14:creationId xmlns:p14="http://schemas.microsoft.com/office/powerpoint/2010/main" val="3672193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hasCustomPrompt="1"/>
          </p:nvPr>
        </p:nvSpPr>
        <p:spPr>
          <a:xfrm>
            <a:off x="883478" y="1554481"/>
            <a:ext cx="10470321" cy="4626943"/>
          </a:xfrm>
          <a:prstGeom prst="rect">
            <a:avLst/>
          </a:prstGeom>
        </p:spPr>
        <p:txBody>
          <a:bodyPr vert="horz" lIns="0" tIns="0" rIns="0" bIns="0" rtlCol="0">
            <a:noAutofit/>
          </a:bodyPr>
          <a:lstStyle>
            <a:lvl3pPr>
              <a:defRPr>
                <a:solidFill>
                  <a:schemeClr val="tx1"/>
                </a:solidFill>
              </a:defRPr>
            </a:lvl3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871700FE-B369-D348-9176-7AFA13F62DD2}"/>
              </a:ext>
            </a:extLst>
          </p:cNvPr>
          <p:cNvSpPr>
            <a:spLocks noGrp="1"/>
          </p:cNvSpPr>
          <p:nvPr>
            <p:ph type="ftr" sz="quarter" idx="10"/>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33875231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Divider">
    <p:spTree>
      <p:nvGrpSpPr>
        <p:cNvPr id="1" name=""/>
        <p:cNvGrpSpPr/>
        <p:nvPr/>
      </p:nvGrpSpPr>
      <p:grpSpPr>
        <a:xfrm>
          <a:off x="0" y="0"/>
          <a:ext cx="0" cy="0"/>
          <a:chOff x="0" y="0"/>
          <a:chExt cx="0" cy="0"/>
        </a:xfrm>
      </p:grpSpPr>
      <p:sp>
        <p:nvSpPr>
          <p:cNvPr id="6" name="Rectangle 5"/>
          <p:cNvSpPr/>
          <p:nvPr userDrawn="1"/>
        </p:nvSpPr>
        <p:spPr>
          <a:xfrm>
            <a:off x="395845" y="1"/>
            <a:ext cx="11796156"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itle 1"/>
          <p:cNvSpPr>
            <a:spLocks noGrp="1"/>
          </p:cNvSpPr>
          <p:nvPr>
            <p:ph type="title" hasCustomPrompt="1"/>
          </p:nvPr>
        </p:nvSpPr>
        <p:spPr>
          <a:xfrm>
            <a:off x="883477" y="758952"/>
            <a:ext cx="10272203" cy="3566160"/>
          </a:xfrm>
        </p:spPr>
        <p:txBody>
          <a:bodyPr anchor="b" anchorCtr="0">
            <a:normAutofit/>
          </a:bodyPr>
          <a:lstStyle>
            <a:lvl1pPr>
              <a:lnSpc>
                <a:spcPct val="85000"/>
              </a:lnSpc>
              <a:defRPr sz="4500" b="0">
                <a:solidFill>
                  <a:schemeClr val="tx1"/>
                </a:solidFill>
              </a:defRPr>
            </a:lvl1pPr>
          </a:lstStyle>
          <a:p>
            <a:r>
              <a:rPr lang="en-US" dirty="0"/>
              <a:t>Section heading</a:t>
            </a:r>
          </a:p>
        </p:txBody>
      </p:sp>
      <p:cxnSp>
        <p:nvCxnSpPr>
          <p:cNvPr id="12" name="Straight Connector 11"/>
          <p:cNvCxnSpPr/>
          <p:nvPr userDrawn="1"/>
        </p:nvCxnSpPr>
        <p:spPr>
          <a:xfrm>
            <a:off x="883477" y="4343400"/>
            <a:ext cx="1027220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71BA352-A890-CD47-9175-BE79CBBC95A4}"/>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spTree>
    <p:extLst>
      <p:ext uri="{BB962C8B-B14F-4D97-AF65-F5344CB8AC3E}">
        <p14:creationId xmlns:p14="http://schemas.microsoft.com/office/powerpoint/2010/main" val="2998813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424D7-8590-FC1C-4674-F71F342BEF0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A568AD5-6E96-B6DD-06DC-FCDF9BB75F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D0E178-16E5-8C04-2608-B5D543AC6C5E}"/>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8AEC814F-9AE7-757C-1442-0495D81DE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6C304-C68C-11D1-2DAF-B9B26D0377D4}"/>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199241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5DF0-6343-C84F-2CBE-0BA571F996EE}"/>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6819BAB-319D-F089-D7BA-5A2F4E5D0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541D45-D4FE-81E9-0BD3-F04D5D48CA61}"/>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014E0456-90CA-DCD2-ED10-FEB29F3D30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A5AB89-ED48-2908-6604-00C575A5B5A1}"/>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12806042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EDEF-90F5-2E2C-5C1F-D1EE2E11D2D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5FF6AE5-D592-6E19-CFB0-CDA3BE321D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9D7026-6DC1-4133-CCFC-918DAF2B98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229014-482E-18A9-C5E1-2902B73C6AFD}"/>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6" name="Footer Placeholder 5">
            <a:extLst>
              <a:ext uri="{FF2B5EF4-FFF2-40B4-BE49-F238E27FC236}">
                <a16:creationId xmlns:a16="http://schemas.microsoft.com/office/drawing/2014/main" id="{ADF857D8-404E-32FE-030F-25CD28BF7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4E5AB4-F435-84F5-E0D3-1DCAF14C0428}"/>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29579726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187A-8ABC-67BA-B536-6051F60F85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C51B774-5D9D-171B-D4E3-40ACB626014E}"/>
              </a:ext>
            </a:extLst>
          </p:cNvPr>
          <p:cNvSpPr>
            <a:spLocks noGrp="1"/>
          </p:cNvSpPr>
          <p:nvPr>
            <p:ph type="body" idx="1"/>
          </p:nvPr>
        </p:nvSpPr>
        <p:spPr>
          <a:xfrm>
            <a:off x="839788" y="1681163"/>
            <a:ext cx="5157787"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4E7A5538-4D04-1DA5-0DD2-4F1D5CB48E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E0226C-70F0-911A-6262-B006920E56B1}"/>
              </a:ext>
            </a:extLst>
          </p:cNvPr>
          <p:cNvSpPr>
            <a:spLocks noGrp="1"/>
          </p:cNvSpPr>
          <p:nvPr>
            <p:ph type="body" sz="quarter" idx="3"/>
          </p:nvPr>
        </p:nvSpPr>
        <p:spPr>
          <a:xfrm>
            <a:off x="6172200" y="1681163"/>
            <a:ext cx="5183188"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F5536EF-B63D-D60A-40C5-BE17401019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2B88DA-9ECB-29E1-B29A-ED7779E709C0}"/>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8" name="Footer Placeholder 7">
            <a:extLst>
              <a:ext uri="{FF2B5EF4-FFF2-40B4-BE49-F238E27FC236}">
                <a16:creationId xmlns:a16="http://schemas.microsoft.com/office/drawing/2014/main" id="{297729BC-72D7-7CEE-986B-32C9A09243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817773-1C2C-683D-B91D-F602547A894F}"/>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416121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6862-9DF7-C75A-77C6-DBB2A77F2B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A5A363-DAFF-A0D5-CA26-B24189ED7008}"/>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4" name="Footer Placeholder 3">
            <a:extLst>
              <a:ext uri="{FF2B5EF4-FFF2-40B4-BE49-F238E27FC236}">
                <a16:creationId xmlns:a16="http://schemas.microsoft.com/office/drawing/2014/main" id="{865D096D-9A5B-7E52-F6D1-783CC55144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3EBBFC-AC9E-90AD-413E-B0FAF86285DD}"/>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7657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014347-BC0A-D0FB-E8E2-5516541CA5F2}"/>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3" name="Footer Placeholder 2">
            <a:extLst>
              <a:ext uri="{FF2B5EF4-FFF2-40B4-BE49-F238E27FC236}">
                <a16:creationId xmlns:a16="http://schemas.microsoft.com/office/drawing/2014/main" id="{FB6D768F-91AA-8F8F-CAA3-A9DBCD618B1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BF08BF-58E3-24D6-1F6A-FE3298FBD0CC}"/>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29113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D408A-0F18-95F7-650F-82B2E4AF22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34E0C8-274F-47CF-3753-D50B6BA2B4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001D3B-7D34-DB1C-B557-0D8BA9D469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7CBEEB-A5D6-B820-F390-893DB05CF295}"/>
              </a:ext>
            </a:extLst>
          </p:cNvPr>
          <p:cNvSpPr>
            <a:spLocks noGrp="1"/>
          </p:cNvSpPr>
          <p:nvPr>
            <p:ph type="dt" sz="half" idx="10"/>
          </p:nvPr>
        </p:nvSpPr>
        <p:spPr/>
        <p:txBody>
          <a:bodyPr/>
          <a:lstStyle/>
          <a:p>
            <a:fld id="{B08EBB5E-6B2B-4B53-AEEF-BD82BB3D1990}" type="datetimeFigureOut">
              <a:rPr lang="en-US" smtClean="0"/>
              <a:t>1/1/2023</a:t>
            </a:fld>
            <a:endParaRPr lang="en-US"/>
          </a:p>
        </p:txBody>
      </p:sp>
      <p:sp>
        <p:nvSpPr>
          <p:cNvPr id="6" name="Footer Placeholder 5">
            <a:extLst>
              <a:ext uri="{FF2B5EF4-FFF2-40B4-BE49-F238E27FC236}">
                <a16:creationId xmlns:a16="http://schemas.microsoft.com/office/drawing/2014/main" id="{72F08FE0-7D21-DAFF-5F70-5A9CFF000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DCE300-A082-5046-B0D7-CAD66DE1AA2B}"/>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1608465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FE801-A541-CE01-D0DE-34C2CFF7B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066C03-EBAD-EBDC-3B13-EEC83E9781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366401-8BC7-CDA3-AE72-E735BEEE63CE}"/>
              </a:ext>
            </a:extLst>
          </p:cNvPr>
          <p:cNvSpPr>
            <a:spLocks noGrp="1"/>
          </p:cNvSpPr>
          <p:nvPr>
            <p:ph type="body" sz="half" idx="2"/>
          </p:nvPr>
        </p:nvSpPr>
        <p:spPr>
          <a:xfrm>
            <a:off x="839788" y="2057400"/>
            <a:ext cx="3932237" cy="3811588"/>
          </a:xfrm>
        </p:spPr>
        <p:txBody>
          <a:bodyPr/>
          <a:lstStyle>
            <a:lvl1pPr marL="0" indent="0">
              <a:buNone/>
              <a:defRPr sz="16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AB8D7D1-9F6E-DE7C-932C-359371DDE0AB}"/>
              </a:ext>
            </a:extLst>
          </p:cNvPr>
          <p:cNvSpPr>
            <a:spLocks noGrp="1"/>
          </p:cNvSpPr>
          <p:nvPr>
            <p:ph type="dt" sz="half" idx="10"/>
          </p:nvPr>
        </p:nvSpPr>
        <p:spPr/>
        <p:txBody>
          <a:bodyPr/>
          <a:lstStyle/>
          <a:p>
            <a:fld id="{B08EBB5E-6B2B-4B53-AEEF-BD82BB3D1990}" type="datetimeFigureOut">
              <a:rPr lang="en-US" smtClean="0"/>
              <a:t>1/1/2023</a:t>
            </a:fld>
            <a:endParaRPr lang="en-US" dirty="0"/>
          </a:p>
        </p:txBody>
      </p:sp>
      <p:sp>
        <p:nvSpPr>
          <p:cNvPr id="6" name="Footer Placeholder 5">
            <a:extLst>
              <a:ext uri="{FF2B5EF4-FFF2-40B4-BE49-F238E27FC236}">
                <a16:creationId xmlns:a16="http://schemas.microsoft.com/office/drawing/2014/main" id="{71724393-D563-F265-A030-CCDEB79B8C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95D940-0AB8-37C5-482F-49F9E73D1921}"/>
              </a:ext>
            </a:extLst>
          </p:cNvPr>
          <p:cNvSpPr>
            <a:spLocks noGrp="1"/>
          </p:cNvSpPr>
          <p:nvPr>
            <p:ph type="sldNum" sz="quarter" idx="12"/>
          </p:nvPr>
        </p:nvSpPr>
        <p:spPr/>
        <p:txBody>
          <a:bodyPr/>
          <a:lstStyle/>
          <a:p>
            <a:fld id="{ECA673C6-1AD7-4399-8B36-981F15778778}" type="slidenum">
              <a:rPr lang="en-US" smtClean="0"/>
              <a:t>‹#›</a:t>
            </a:fld>
            <a:endParaRPr lang="en-US"/>
          </a:p>
        </p:txBody>
      </p:sp>
    </p:spTree>
    <p:extLst>
      <p:ext uri="{BB962C8B-B14F-4D97-AF65-F5344CB8AC3E}">
        <p14:creationId xmlns:p14="http://schemas.microsoft.com/office/powerpoint/2010/main" val="2236073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9C157-4D49-5B85-D40C-50FA8527C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335D33-8EB0-AD80-27B4-9DB31FB77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14F93A-BF7E-6587-3D68-8E5CBAF193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8EBB5E-6B2B-4B53-AEEF-BD82BB3D1990}" type="datetimeFigureOut">
              <a:rPr lang="en-US" smtClean="0"/>
              <a:t>1/1/2023</a:t>
            </a:fld>
            <a:endParaRPr lang="en-US"/>
          </a:p>
        </p:txBody>
      </p:sp>
      <p:sp>
        <p:nvSpPr>
          <p:cNvPr id="5" name="Footer Placeholder 4">
            <a:extLst>
              <a:ext uri="{FF2B5EF4-FFF2-40B4-BE49-F238E27FC236}">
                <a16:creationId xmlns:a16="http://schemas.microsoft.com/office/drawing/2014/main" id="{9E9F6ED8-90C7-DE71-B301-CDFC68C845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5AB494-EED5-AD2A-0963-499FA84261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A673C6-1AD7-4399-8B36-981F15778778}" type="slidenum">
              <a:rPr lang="en-US" smtClean="0"/>
              <a:t>‹#›</a:t>
            </a:fld>
            <a:endParaRPr lang="en-US"/>
          </a:p>
        </p:txBody>
      </p:sp>
    </p:spTree>
    <p:extLst>
      <p:ext uri="{BB962C8B-B14F-4D97-AF65-F5344CB8AC3E}">
        <p14:creationId xmlns:p14="http://schemas.microsoft.com/office/powerpoint/2010/main" val="228698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gisgeography.com/state-plane-coordinate-system-sp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geokov.com/education/utm.as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sqlshack.com/create-geographic-maps-power-bi-using-built-shape-maps/"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docs.safe.com/fme/2018.0/html/FME_Desktop_Documentation/FME_ReadersWriters/esrishape/esrishape.htm"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hyperlink" Target="https://handsondataviz.org/geojsonio.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earth.google.com/web/@-1.47965276,-65.22526919,-726.24351377a,11080155.25408387d,35y,0h,0t,0r/data=CiQSIhIgYmFlNzAyMjgwNTE4MTFlNzlmYmFhYjg0NThhYTgzNjQ"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geotiffjs.github.io/"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unidata.ucar.edu/software/netcdf/"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www.gislounge.com/ten-things-to-consider-when-making-a-map/"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gisgeography.com/choropleth-maps-data-classifica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towardsdatascience.com/create-categorical-choropleth-with-python-122da5ae676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e-education.psu.edu/geog160/c3_p14.htm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hyperlink" Target="https://www.colorado.edu/earthlab/earth-data-science-workshops" TargetMode="External"/><Relationship Id="rId3" Type="http://schemas.openxmlformats.org/officeDocument/2006/relationships/hyperlink" Target="https://datacarpentry.org/organization-geospatial/" TargetMode="External"/><Relationship Id="rId7" Type="http://schemas.openxmlformats.org/officeDocument/2006/relationships/hyperlink" Target="https://www.colorado.edu/earthlab/analytics-hub"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s://developers.google.com/earth-engine/datasets/" TargetMode="External"/><Relationship Id="rId5" Type="http://schemas.openxmlformats.org/officeDocument/2006/relationships/hyperlink" Target="https://colab.research.google.com/github/google/earthengine-api/blob/master/python/examples/ipynb/ee-api-colab-setup.ipynb" TargetMode="External"/><Relationship Id="rId10" Type="http://schemas.openxmlformats.org/officeDocument/2006/relationships/hyperlink" Target="https://pypi.org/project/geojson/" TargetMode="External"/><Relationship Id="rId4" Type="http://schemas.openxmlformats.org/officeDocument/2006/relationships/hyperlink" Target="https://earthengine.google.com/case_studies/" TargetMode="External"/><Relationship Id="rId9" Type="http://schemas.openxmlformats.org/officeDocument/2006/relationships/hyperlink" Target="https://www.earthdatascience.org/tags/remote-sensi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r-spatial.org/" TargetMode="External"/><Relationship Id="rId2" Type="http://schemas.openxmlformats.org/officeDocument/2006/relationships/hyperlink" Target="https://www.e-education.psu.edu/geog160/c3_p14.html" TargetMode="External"/><Relationship Id="rId1" Type="http://schemas.openxmlformats.org/officeDocument/2006/relationships/slideLayout" Target="../slideLayouts/slideLayout13.xml"/><Relationship Id="rId6" Type="http://schemas.openxmlformats.org/officeDocument/2006/relationships/hyperlink" Target="https://www.cdc.gov/dhdsp/maps/gisx/resources/cartographic_guidelines.pdf" TargetMode="External"/><Relationship Id="rId5" Type="http://schemas.openxmlformats.org/officeDocument/2006/relationships/hyperlink" Target="https://www.movable-type.co.uk/scripts/latlong.html" TargetMode="External"/><Relationship Id="rId4" Type="http://schemas.openxmlformats.org/officeDocument/2006/relationships/hyperlink" Target="https://tinyurl.com/hu7n78kt" TargetMode="Externa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mschmitz/wids_geospatial_land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saylordotorg.github.io/text_essentials-of-geographic-information-systems/s11-geospatial-analysis-i-vector-o.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hyperlink" Target="https://saylordotorg.github.io/text_essentials-of-geographic-information-systems/s11-geospatial-analysis-i-vector-o.html"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r-bloggers.com/2020/02/three-ways-to-calculate-distances-in-r/" TargetMode="External"/><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hyperlink" Target="https://subscription.packtpub.com/book/big_data_and_business_intelligence/9781787121515/3/ch03lvl1sec33/calculating-the-distance" TargetMode="Externa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hyperlink" Target="http://gsp.humboldt.edu/OLM_2017/Lessons/GIS/08%20Rasters/RasterToVecto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www.earthdatascience.org/courses/use-data-open-source-python/intro-vector-data-python/spatial-data-vector-shapefiles/geographic-vs-projected-coordinate-reference-systems-pyth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support.virtual-surveyor.com/en/support/solutions/articles/1000261330-what-is-a-horizontal-datu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www.earthdatascience.org/courses/use-data-open-source-python/intro-vector-data-python/spatial-data-vector-shapefiles/geographic-vs-projected-coordinate-reference-systems-pytho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hyperlink" Target="https://openstreetma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BEC3D-FE7D-3F70-00C6-151B6530C166}"/>
              </a:ext>
            </a:extLst>
          </p:cNvPr>
          <p:cNvSpPr>
            <a:spLocks noGrp="1"/>
          </p:cNvSpPr>
          <p:nvPr>
            <p:ph type="ctrTitle"/>
          </p:nvPr>
        </p:nvSpPr>
        <p:spPr/>
        <p:txBody>
          <a:bodyPr/>
          <a:lstStyle/>
          <a:p>
            <a:r>
              <a:rPr lang="en-US" dirty="0"/>
              <a:t>Lunch and Learn: Geospatial Analysis</a:t>
            </a:r>
          </a:p>
        </p:txBody>
      </p:sp>
      <p:sp>
        <p:nvSpPr>
          <p:cNvPr id="3" name="Subtitle 2">
            <a:extLst>
              <a:ext uri="{FF2B5EF4-FFF2-40B4-BE49-F238E27FC236}">
                <a16:creationId xmlns:a16="http://schemas.microsoft.com/office/drawing/2014/main" id="{E76CB62F-121F-AE42-79B4-B81C4EFF9D71}"/>
              </a:ext>
            </a:extLst>
          </p:cNvPr>
          <p:cNvSpPr>
            <a:spLocks noGrp="1"/>
          </p:cNvSpPr>
          <p:nvPr>
            <p:ph type="subTitle" idx="1"/>
          </p:nvPr>
        </p:nvSpPr>
        <p:spPr>
          <a:xfrm>
            <a:off x="1524000" y="4277360"/>
            <a:ext cx="9144000" cy="980440"/>
          </a:xfrm>
        </p:spPr>
        <p:txBody>
          <a:bodyPr/>
          <a:lstStyle/>
          <a:p>
            <a:r>
              <a:rPr lang="en-US" dirty="0"/>
              <a:t>JUNE 2021</a:t>
            </a:r>
          </a:p>
        </p:txBody>
      </p:sp>
    </p:spTree>
    <p:extLst>
      <p:ext uri="{BB962C8B-B14F-4D97-AF65-F5344CB8AC3E}">
        <p14:creationId xmlns:p14="http://schemas.microsoft.com/office/powerpoint/2010/main" val="222735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D4A2-E2FE-4EE7-A3C2-B1BC2280FFB1}"/>
              </a:ext>
            </a:extLst>
          </p:cNvPr>
          <p:cNvSpPr>
            <a:spLocks noGrp="1"/>
          </p:cNvSpPr>
          <p:nvPr>
            <p:ph type="title"/>
          </p:nvPr>
        </p:nvSpPr>
        <p:spPr/>
        <p:txBody>
          <a:bodyPr/>
          <a:lstStyle/>
          <a:p>
            <a:r>
              <a:rPr lang="en-US" dirty="0"/>
              <a:t>Datums vs. Projections: State Plane</a:t>
            </a:r>
          </a:p>
        </p:txBody>
      </p:sp>
      <p:pic>
        <p:nvPicPr>
          <p:cNvPr id="3074" name="Picture 2" descr="State Plane Coordinate System Map Projections">
            <a:extLst>
              <a:ext uri="{FF2B5EF4-FFF2-40B4-BE49-F238E27FC236}">
                <a16:creationId xmlns:a16="http://schemas.microsoft.com/office/drawing/2014/main" id="{61E49285-C444-4724-98CA-1A06BA74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608" y="1868805"/>
            <a:ext cx="7893942" cy="37490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225502-4519-415B-A34A-E443FF28AAD0}"/>
              </a:ext>
            </a:extLst>
          </p:cNvPr>
          <p:cNvSpPr/>
          <p:nvPr/>
        </p:nvSpPr>
        <p:spPr>
          <a:xfrm>
            <a:off x="2721429" y="5965371"/>
            <a:ext cx="5863787" cy="261610"/>
          </a:xfrm>
          <a:prstGeom prst="rect">
            <a:avLst/>
          </a:prstGeom>
        </p:spPr>
        <p:txBody>
          <a:bodyPr wrap="square">
            <a:spAutoFit/>
          </a:bodyPr>
          <a:lstStyle/>
          <a:p>
            <a:pPr algn="ctr"/>
            <a:r>
              <a:rPr lang="en-US" sz="1100" i="1" dirty="0">
                <a:hlinkClick r:id="rId4"/>
              </a:rPr>
              <a:t>https://gisgeography.com/state-plane-coordinate-system-spcs/</a:t>
            </a:r>
            <a:endParaRPr lang="en-US" sz="1100" i="1" dirty="0"/>
          </a:p>
        </p:txBody>
      </p:sp>
    </p:spTree>
    <p:extLst>
      <p:ext uri="{BB962C8B-B14F-4D97-AF65-F5344CB8AC3E}">
        <p14:creationId xmlns:p14="http://schemas.microsoft.com/office/powerpoint/2010/main" val="240132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D4D8-F4F4-405E-8ED6-7D16F6D65014}"/>
              </a:ext>
            </a:extLst>
          </p:cNvPr>
          <p:cNvSpPr>
            <a:spLocks noGrp="1"/>
          </p:cNvSpPr>
          <p:nvPr>
            <p:ph type="title"/>
          </p:nvPr>
        </p:nvSpPr>
        <p:spPr/>
        <p:txBody>
          <a:bodyPr/>
          <a:lstStyle/>
          <a:p>
            <a:r>
              <a:rPr lang="en-US" dirty="0"/>
              <a:t>Datums vs. Projections: </a:t>
            </a:r>
            <a:br>
              <a:rPr lang="en-US" dirty="0"/>
            </a:br>
            <a:r>
              <a:rPr lang="en-US" dirty="0"/>
              <a:t>Universal Transverse Mercator (UTM)</a:t>
            </a:r>
          </a:p>
        </p:txBody>
      </p:sp>
      <p:pic>
        <p:nvPicPr>
          <p:cNvPr id="4098" name="Picture 2" descr="UTM zones world map">
            <a:extLst>
              <a:ext uri="{FF2B5EF4-FFF2-40B4-BE49-F238E27FC236}">
                <a16:creationId xmlns:a16="http://schemas.microsoft.com/office/drawing/2014/main" id="{83B5EAC7-FBFB-479B-94B5-0540E072C7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5988" y="1904604"/>
            <a:ext cx="7853362" cy="39266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1D8E7E-4A31-4F23-9EB3-DCC951F747E5}"/>
              </a:ext>
            </a:extLst>
          </p:cNvPr>
          <p:cNvSpPr/>
          <p:nvPr/>
        </p:nvSpPr>
        <p:spPr>
          <a:xfrm>
            <a:off x="4835717" y="6231265"/>
            <a:ext cx="2553904" cy="261610"/>
          </a:xfrm>
          <a:prstGeom prst="rect">
            <a:avLst/>
          </a:prstGeom>
        </p:spPr>
        <p:txBody>
          <a:bodyPr wrap="none">
            <a:spAutoFit/>
          </a:bodyPr>
          <a:lstStyle/>
          <a:p>
            <a:r>
              <a:rPr lang="en-US" sz="1100" i="1" dirty="0">
                <a:hlinkClick r:id="rId4"/>
              </a:rPr>
              <a:t>http://geokov.com/education/utm.aspx</a:t>
            </a:r>
            <a:endParaRPr lang="en-US" sz="1100" i="1" dirty="0"/>
          </a:p>
        </p:txBody>
      </p:sp>
    </p:spTree>
    <p:extLst>
      <p:ext uri="{BB962C8B-B14F-4D97-AF65-F5344CB8AC3E}">
        <p14:creationId xmlns:p14="http://schemas.microsoft.com/office/powerpoint/2010/main" val="495331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FB096-8873-43B3-8307-702536B4FD60}"/>
              </a:ext>
            </a:extLst>
          </p:cNvPr>
          <p:cNvSpPr>
            <a:spLocks noGrp="1"/>
          </p:cNvSpPr>
          <p:nvPr>
            <p:ph type="title"/>
          </p:nvPr>
        </p:nvSpPr>
        <p:spPr/>
        <p:txBody>
          <a:bodyPr/>
          <a:lstStyle/>
          <a:p>
            <a:r>
              <a:rPr lang="en-US" dirty="0"/>
              <a:t>TYPES OF SPATIAL FILES</a:t>
            </a:r>
          </a:p>
        </p:txBody>
      </p:sp>
    </p:spTree>
    <p:extLst>
      <p:ext uri="{BB962C8B-B14F-4D97-AF65-F5344CB8AC3E}">
        <p14:creationId xmlns:p14="http://schemas.microsoft.com/office/powerpoint/2010/main" val="339599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Types of Spatial Files: Shapefiles</a:t>
            </a:r>
          </a:p>
        </p:txBody>
      </p:sp>
      <p:pic>
        <p:nvPicPr>
          <p:cNvPr id="8" name="Picture 7">
            <a:extLst>
              <a:ext uri="{FF2B5EF4-FFF2-40B4-BE49-F238E27FC236}">
                <a16:creationId xmlns:a16="http://schemas.microsoft.com/office/drawing/2014/main" id="{7B92FAED-37F0-4AD1-B1EE-41EF77A8F1C7}"/>
              </a:ext>
            </a:extLst>
          </p:cNvPr>
          <p:cNvPicPr>
            <a:picLocks noChangeAspect="1"/>
          </p:cNvPicPr>
          <p:nvPr/>
        </p:nvPicPr>
        <p:blipFill>
          <a:blip r:embed="rId3"/>
          <a:stretch>
            <a:fillRect/>
          </a:stretch>
        </p:blipFill>
        <p:spPr>
          <a:xfrm>
            <a:off x="2483697" y="4598938"/>
            <a:ext cx="3457575" cy="1619250"/>
          </a:xfrm>
          <a:prstGeom prst="rect">
            <a:avLst/>
          </a:prstGeom>
        </p:spPr>
      </p:pic>
      <p:pic>
        <p:nvPicPr>
          <p:cNvPr id="3074" name="Picture 2">
            <a:extLst>
              <a:ext uri="{FF2B5EF4-FFF2-40B4-BE49-F238E27FC236}">
                <a16:creationId xmlns:a16="http://schemas.microsoft.com/office/drawing/2014/main" id="{5D4D00E8-46FC-45AA-A778-2188CD3DD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075" y="2304647"/>
            <a:ext cx="37242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create geographic maps in Power BI using built-in shape maps">
            <a:extLst>
              <a:ext uri="{FF2B5EF4-FFF2-40B4-BE49-F238E27FC236}">
                <a16:creationId xmlns:a16="http://schemas.microsoft.com/office/drawing/2014/main" id="{456EBC6E-DC8D-4C51-BB8C-8E65825AC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2652" y="1591245"/>
            <a:ext cx="4119667" cy="26348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95681B-C3A3-4069-85C8-FCA96C8565EF}"/>
              </a:ext>
            </a:extLst>
          </p:cNvPr>
          <p:cNvSpPr/>
          <p:nvPr/>
        </p:nvSpPr>
        <p:spPr>
          <a:xfrm>
            <a:off x="5885724" y="5488721"/>
            <a:ext cx="4119668" cy="400110"/>
          </a:xfrm>
          <a:prstGeom prst="rect">
            <a:avLst/>
          </a:prstGeom>
        </p:spPr>
        <p:txBody>
          <a:bodyPr wrap="square">
            <a:spAutoFit/>
          </a:bodyPr>
          <a:lstStyle/>
          <a:p>
            <a:r>
              <a:rPr lang="en-US" sz="1000" i="1" dirty="0">
                <a:hlinkClick r:id="rId6"/>
              </a:rPr>
              <a:t>https://docs.safe.com/fme/2018.0/html/FME_Desktop_Documentation/FME_ReadersWriters/esrishape/esrishape.htm</a:t>
            </a:r>
            <a:r>
              <a:rPr lang="en-US" sz="1000" i="1" dirty="0"/>
              <a:t> </a:t>
            </a:r>
          </a:p>
        </p:txBody>
      </p:sp>
      <p:sp>
        <p:nvSpPr>
          <p:cNvPr id="5" name="Rectangle 4">
            <a:extLst>
              <a:ext uri="{FF2B5EF4-FFF2-40B4-BE49-F238E27FC236}">
                <a16:creationId xmlns:a16="http://schemas.microsoft.com/office/drawing/2014/main" id="{163758AB-E027-49B0-A28C-AB58D159E0F5}"/>
              </a:ext>
            </a:extLst>
          </p:cNvPr>
          <p:cNvSpPr/>
          <p:nvPr/>
        </p:nvSpPr>
        <p:spPr>
          <a:xfrm>
            <a:off x="5885725" y="5834535"/>
            <a:ext cx="4390585" cy="400110"/>
          </a:xfrm>
          <a:prstGeom prst="rect">
            <a:avLst/>
          </a:prstGeom>
        </p:spPr>
        <p:txBody>
          <a:bodyPr wrap="square">
            <a:spAutoFit/>
          </a:bodyPr>
          <a:lstStyle/>
          <a:p>
            <a:r>
              <a:rPr lang="en-US" sz="1000" i="1" dirty="0">
                <a:hlinkClick r:id="rId7"/>
              </a:rPr>
              <a:t>https://www.sqlshack.com/create-geographic-maps-power-bi-using-built-shape-maps/</a:t>
            </a:r>
            <a:r>
              <a:rPr lang="en-US" sz="1000" i="1" dirty="0"/>
              <a:t> </a:t>
            </a:r>
          </a:p>
        </p:txBody>
      </p:sp>
    </p:spTree>
    <p:extLst>
      <p:ext uri="{BB962C8B-B14F-4D97-AF65-F5344CB8AC3E}">
        <p14:creationId xmlns:p14="http://schemas.microsoft.com/office/powerpoint/2010/main" val="257057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1153-BBF8-4E8E-8959-71FCFFC0F520}"/>
              </a:ext>
            </a:extLst>
          </p:cNvPr>
          <p:cNvSpPr>
            <a:spLocks noGrp="1"/>
          </p:cNvSpPr>
          <p:nvPr>
            <p:ph type="title"/>
          </p:nvPr>
        </p:nvSpPr>
        <p:spPr/>
        <p:txBody>
          <a:bodyPr/>
          <a:lstStyle/>
          <a:p>
            <a:r>
              <a:rPr lang="en-US" dirty="0"/>
              <a:t>Types of Spatial Files: </a:t>
            </a:r>
            <a:r>
              <a:rPr lang="en-US" dirty="0" err="1"/>
              <a:t>GeoJSON</a:t>
            </a:r>
            <a:endParaRPr lang="en-US" dirty="0"/>
          </a:p>
        </p:txBody>
      </p:sp>
      <p:pic>
        <p:nvPicPr>
          <p:cNvPr id="1029" name="Picture 5" descr="GeoJson.io successfully imported the Toronto neighborhoods sample KML file.">
            <a:extLst>
              <a:ext uri="{FF2B5EF4-FFF2-40B4-BE49-F238E27FC236}">
                <a16:creationId xmlns:a16="http://schemas.microsoft.com/office/drawing/2014/main" id="{9627B12A-415A-4ED4-9AF5-317C1307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609" y="1369601"/>
            <a:ext cx="7860535" cy="47763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CA34BE-1C3D-49C4-8254-710A47CAAD95}"/>
              </a:ext>
            </a:extLst>
          </p:cNvPr>
          <p:cNvSpPr/>
          <p:nvPr/>
        </p:nvSpPr>
        <p:spPr>
          <a:xfrm>
            <a:off x="4811033" y="6285736"/>
            <a:ext cx="2569934" cy="246221"/>
          </a:xfrm>
          <a:prstGeom prst="rect">
            <a:avLst/>
          </a:prstGeom>
        </p:spPr>
        <p:txBody>
          <a:bodyPr wrap="none">
            <a:spAutoFit/>
          </a:bodyPr>
          <a:lstStyle/>
          <a:p>
            <a:r>
              <a:rPr lang="en-US" sz="1000" i="1" dirty="0">
                <a:hlinkClick r:id="rId4"/>
              </a:rPr>
              <a:t>https://handsondataviz.org/geojsonio.html</a:t>
            </a:r>
            <a:r>
              <a:rPr lang="en-US" sz="1000" i="1" dirty="0"/>
              <a:t> </a:t>
            </a:r>
          </a:p>
        </p:txBody>
      </p:sp>
    </p:spTree>
    <p:extLst>
      <p:ext uri="{BB962C8B-B14F-4D97-AF65-F5344CB8AC3E}">
        <p14:creationId xmlns:p14="http://schemas.microsoft.com/office/powerpoint/2010/main" val="210453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380F-3C5C-46FB-B7D6-618B7AC9C3FC}"/>
              </a:ext>
            </a:extLst>
          </p:cNvPr>
          <p:cNvSpPr>
            <a:spLocks noGrp="1"/>
          </p:cNvSpPr>
          <p:nvPr>
            <p:ph type="title"/>
          </p:nvPr>
        </p:nvSpPr>
        <p:spPr/>
        <p:txBody>
          <a:bodyPr>
            <a:noAutofit/>
          </a:bodyPr>
          <a:lstStyle/>
          <a:p>
            <a:r>
              <a:rPr lang="en-US" sz="3200" dirty="0"/>
              <a:t>Types of Spatial Files: </a:t>
            </a:r>
            <a:br>
              <a:rPr lang="en-US" sz="3200" dirty="0"/>
            </a:br>
            <a:r>
              <a:rPr lang="en-US" sz="3200" dirty="0"/>
              <a:t>Keyhole Markup Language (ZIPPED) (KML/KMZ)</a:t>
            </a:r>
          </a:p>
        </p:txBody>
      </p:sp>
      <p:pic>
        <p:nvPicPr>
          <p:cNvPr id="5" name="Picture 4">
            <a:extLst>
              <a:ext uri="{FF2B5EF4-FFF2-40B4-BE49-F238E27FC236}">
                <a16:creationId xmlns:a16="http://schemas.microsoft.com/office/drawing/2014/main" id="{0B9EEA8C-D492-455E-A457-65F22E331608}"/>
              </a:ext>
            </a:extLst>
          </p:cNvPr>
          <p:cNvPicPr>
            <a:picLocks noChangeAspect="1"/>
          </p:cNvPicPr>
          <p:nvPr/>
        </p:nvPicPr>
        <p:blipFill>
          <a:blip r:embed="rId3"/>
          <a:stretch>
            <a:fillRect/>
          </a:stretch>
        </p:blipFill>
        <p:spPr>
          <a:xfrm>
            <a:off x="1836806" y="1750244"/>
            <a:ext cx="8831194" cy="4135701"/>
          </a:xfrm>
          <a:prstGeom prst="rect">
            <a:avLst/>
          </a:prstGeom>
        </p:spPr>
      </p:pic>
      <p:sp>
        <p:nvSpPr>
          <p:cNvPr id="7" name="Rectangle 6">
            <a:extLst>
              <a:ext uri="{FF2B5EF4-FFF2-40B4-BE49-F238E27FC236}">
                <a16:creationId xmlns:a16="http://schemas.microsoft.com/office/drawing/2014/main" id="{45599C04-B32B-4C6D-B5C8-5D43A9E6093C}"/>
              </a:ext>
            </a:extLst>
          </p:cNvPr>
          <p:cNvSpPr/>
          <p:nvPr/>
        </p:nvSpPr>
        <p:spPr>
          <a:xfrm>
            <a:off x="1621972" y="6193502"/>
            <a:ext cx="9925926" cy="230832"/>
          </a:xfrm>
          <a:prstGeom prst="rect">
            <a:avLst/>
          </a:prstGeom>
        </p:spPr>
        <p:txBody>
          <a:bodyPr wrap="square">
            <a:spAutoFit/>
          </a:bodyPr>
          <a:lstStyle/>
          <a:p>
            <a:pPr lvl="0">
              <a:defRPr/>
            </a:pPr>
            <a:r>
              <a:rPr lang="en-US" sz="900" i="1" dirty="0">
                <a:hlinkClick r:id="rId4"/>
              </a:rPr>
              <a:t>https://earth.google.com/web/@-1.47965276,-65.22526919,-726.24351377a,11080155.25408387d,35y,0h,0t,0r/data=CiQSIhIgYmFlNzAyMjgwNTE4MTFlNzlmYmFhYjg0NThhYTgzNjQ</a:t>
            </a:r>
            <a:r>
              <a:rPr lang="en-US" sz="900" i="1" dirty="0"/>
              <a:t> </a:t>
            </a:r>
          </a:p>
        </p:txBody>
      </p:sp>
    </p:spTree>
    <p:extLst>
      <p:ext uri="{BB962C8B-B14F-4D97-AF65-F5344CB8AC3E}">
        <p14:creationId xmlns:p14="http://schemas.microsoft.com/office/powerpoint/2010/main" val="15537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B172-2F3C-4570-A6E5-F4D26D8C1429}"/>
              </a:ext>
            </a:extLst>
          </p:cNvPr>
          <p:cNvSpPr>
            <a:spLocks noGrp="1"/>
          </p:cNvSpPr>
          <p:nvPr>
            <p:ph type="title"/>
          </p:nvPr>
        </p:nvSpPr>
        <p:spPr/>
        <p:txBody>
          <a:bodyPr/>
          <a:lstStyle/>
          <a:p>
            <a:r>
              <a:rPr lang="en-US" dirty="0"/>
              <a:t>Types of Spatial Files: </a:t>
            </a:r>
            <a:r>
              <a:rPr lang="en-US" dirty="0" err="1"/>
              <a:t>GeoTIFF</a:t>
            </a:r>
            <a:endParaRPr lang="en-US" dirty="0"/>
          </a:p>
        </p:txBody>
      </p:sp>
      <p:pic>
        <p:nvPicPr>
          <p:cNvPr id="2050" name="Picture 2" descr="geotiff.js">
            <a:extLst>
              <a:ext uri="{FF2B5EF4-FFF2-40B4-BE49-F238E27FC236}">
                <a16:creationId xmlns:a16="http://schemas.microsoft.com/office/drawing/2014/main" id="{66A1B2E7-E493-4D64-BF7C-7BE21514C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4232" y="1554481"/>
            <a:ext cx="8830746" cy="46269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BCFBB46-CD08-4442-872B-1928B9694D02}"/>
              </a:ext>
            </a:extLst>
          </p:cNvPr>
          <p:cNvSpPr/>
          <p:nvPr/>
        </p:nvSpPr>
        <p:spPr>
          <a:xfrm>
            <a:off x="5577629" y="6266764"/>
            <a:ext cx="1592103" cy="246221"/>
          </a:xfrm>
          <a:prstGeom prst="rect">
            <a:avLst/>
          </a:prstGeom>
        </p:spPr>
        <p:txBody>
          <a:bodyPr wrap="none">
            <a:spAutoFit/>
          </a:bodyPr>
          <a:lstStyle/>
          <a:p>
            <a:r>
              <a:rPr lang="en-US" sz="1000" i="1" dirty="0">
                <a:hlinkClick r:id="rId4"/>
              </a:rPr>
              <a:t>https://geotiffjs.github.io/</a:t>
            </a:r>
            <a:r>
              <a:rPr lang="en-US" sz="1000" i="1" dirty="0"/>
              <a:t> </a:t>
            </a:r>
          </a:p>
        </p:txBody>
      </p:sp>
    </p:spTree>
    <p:extLst>
      <p:ext uri="{BB962C8B-B14F-4D97-AF65-F5344CB8AC3E}">
        <p14:creationId xmlns:p14="http://schemas.microsoft.com/office/powerpoint/2010/main" val="217475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9B82-B861-4EE6-A87F-56C52A8C0CBA}"/>
              </a:ext>
            </a:extLst>
          </p:cNvPr>
          <p:cNvSpPr>
            <a:spLocks noGrp="1"/>
          </p:cNvSpPr>
          <p:nvPr>
            <p:ph type="title"/>
          </p:nvPr>
        </p:nvSpPr>
        <p:spPr/>
        <p:txBody>
          <a:bodyPr/>
          <a:lstStyle/>
          <a:p>
            <a:r>
              <a:rPr lang="en-US" dirty="0"/>
              <a:t>Types of Spatial Files: </a:t>
            </a:r>
            <a:r>
              <a:rPr lang="en-US" dirty="0" err="1"/>
              <a:t>NetCDF</a:t>
            </a:r>
            <a:endParaRPr lang="en-US" dirty="0"/>
          </a:p>
        </p:txBody>
      </p:sp>
      <p:sp>
        <p:nvSpPr>
          <p:cNvPr id="5" name="Rectangle 4">
            <a:extLst>
              <a:ext uri="{FF2B5EF4-FFF2-40B4-BE49-F238E27FC236}">
                <a16:creationId xmlns:a16="http://schemas.microsoft.com/office/drawing/2014/main" id="{F2F93E17-1EA0-4BA9-8F0D-DF0373E45B6F}"/>
              </a:ext>
            </a:extLst>
          </p:cNvPr>
          <p:cNvSpPr/>
          <p:nvPr/>
        </p:nvSpPr>
        <p:spPr>
          <a:xfrm>
            <a:off x="3753653" y="6041135"/>
            <a:ext cx="4718649" cy="246221"/>
          </a:xfrm>
          <a:prstGeom prst="rect">
            <a:avLst/>
          </a:prstGeom>
        </p:spPr>
        <p:txBody>
          <a:bodyPr wrap="square">
            <a:spAutoFit/>
          </a:bodyPr>
          <a:lstStyle/>
          <a:p>
            <a:pPr algn="ctr"/>
            <a:r>
              <a:rPr lang="en-US" sz="1000" i="1" dirty="0">
                <a:hlinkClick r:id="rId3"/>
              </a:rPr>
              <a:t>https://www.unidata.ucar.edu/software/netcdf/</a:t>
            </a:r>
            <a:endParaRPr lang="en-US" sz="1000" i="1" dirty="0"/>
          </a:p>
        </p:txBody>
      </p:sp>
      <p:pic>
        <p:nvPicPr>
          <p:cNvPr id="4098" name="Picture 2">
            <a:extLst>
              <a:ext uri="{FF2B5EF4-FFF2-40B4-BE49-F238E27FC236}">
                <a16:creationId xmlns:a16="http://schemas.microsoft.com/office/drawing/2014/main" id="{DBA31E24-D2D5-4C49-8C31-A9662B24A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7304" y="2159134"/>
            <a:ext cx="6991349" cy="33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36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1E1B1-52A8-42FD-987B-4277A5D43AC1}"/>
              </a:ext>
            </a:extLst>
          </p:cNvPr>
          <p:cNvSpPr>
            <a:spLocks noGrp="1"/>
          </p:cNvSpPr>
          <p:nvPr>
            <p:ph type="title"/>
          </p:nvPr>
        </p:nvSpPr>
        <p:spPr/>
        <p:txBody>
          <a:bodyPr/>
          <a:lstStyle/>
          <a:p>
            <a:r>
              <a:rPr lang="en-US" dirty="0"/>
              <a:t>VISUALIZATION TIPS</a:t>
            </a:r>
          </a:p>
        </p:txBody>
      </p:sp>
    </p:spTree>
    <p:extLst>
      <p:ext uri="{BB962C8B-B14F-4D97-AF65-F5344CB8AC3E}">
        <p14:creationId xmlns:p14="http://schemas.microsoft.com/office/powerpoint/2010/main" val="1344814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FC538-6371-4291-93C4-A6B632BCC316}"/>
              </a:ext>
            </a:extLst>
          </p:cNvPr>
          <p:cNvSpPr>
            <a:spLocks noGrp="1"/>
          </p:cNvSpPr>
          <p:nvPr>
            <p:ph type="title"/>
          </p:nvPr>
        </p:nvSpPr>
        <p:spPr/>
        <p:txBody>
          <a:bodyPr/>
          <a:lstStyle/>
          <a:p>
            <a:r>
              <a:rPr lang="en-US" dirty="0"/>
              <a:t>Visualization Tips: General</a:t>
            </a:r>
          </a:p>
        </p:txBody>
      </p:sp>
      <p:grpSp>
        <p:nvGrpSpPr>
          <p:cNvPr id="8" name="Group 7">
            <a:extLst>
              <a:ext uri="{FF2B5EF4-FFF2-40B4-BE49-F238E27FC236}">
                <a16:creationId xmlns:a16="http://schemas.microsoft.com/office/drawing/2014/main" id="{D372A95A-2084-4A8C-8387-8EE2291A1089}"/>
              </a:ext>
            </a:extLst>
          </p:cNvPr>
          <p:cNvGrpSpPr/>
          <p:nvPr/>
        </p:nvGrpSpPr>
        <p:grpSpPr>
          <a:xfrm>
            <a:off x="3522634" y="1510525"/>
            <a:ext cx="5180689" cy="4835223"/>
            <a:chOff x="1793875" y="647700"/>
            <a:chExt cx="1741488" cy="1671638"/>
          </a:xfrm>
        </p:grpSpPr>
        <p:sp>
          <p:nvSpPr>
            <p:cNvPr id="9" name="Freeform 48">
              <a:extLst>
                <a:ext uri="{FF2B5EF4-FFF2-40B4-BE49-F238E27FC236}">
                  <a16:creationId xmlns:a16="http://schemas.microsoft.com/office/drawing/2014/main" id="{226324B4-D8D0-488A-9989-6846D6C98EB7}"/>
                </a:ext>
              </a:extLst>
            </p:cNvPr>
            <p:cNvSpPr>
              <a:spLocks/>
            </p:cNvSpPr>
            <p:nvPr/>
          </p:nvSpPr>
          <p:spPr bwMode="auto">
            <a:xfrm>
              <a:off x="1911350" y="647700"/>
              <a:ext cx="754063" cy="646113"/>
            </a:xfrm>
            <a:custGeom>
              <a:avLst/>
              <a:gdLst>
                <a:gd name="T0" fmla="*/ 283 w 283"/>
                <a:gd name="T1" fmla="*/ 0 h 242"/>
                <a:gd name="T2" fmla="*/ 0 w 283"/>
                <a:gd name="T3" fmla="*/ 194 h 242"/>
                <a:gd name="T4" fmla="*/ 145 w 283"/>
                <a:gd name="T5" fmla="*/ 242 h 242"/>
                <a:gd name="T6" fmla="*/ 283 w 283"/>
                <a:gd name="T7" fmla="*/ 152 h 242"/>
                <a:gd name="T8" fmla="*/ 283 w 283"/>
                <a:gd name="T9" fmla="*/ 0 h 242"/>
              </a:gdLst>
              <a:ahLst/>
              <a:cxnLst>
                <a:cxn ang="0">
                  <a:pos x="T0" y="T1"/>
                </a:cxn>
                <a:cxn ang="0">
                  <a:pos x="T2" y="T3"/>
                </a:cxn>
                <a:cxn ang="0">
                  <a:pos x="T4" y="T5"/>
                </a:cxn>
                <a:cxn ang="0">
                  <a:pos x="T6" y="T7"/>
                </a:cxn>
                <a:cxn ang="0">
                  <a:pos x="T8" y="T9"/>
                </a:cxn>
              </a:cxnLst>
              <a:rect l="0" t="0" r="r" b="b"/>
              <a:pathLst>
                <a:path w="283" h="242">
                  <a:moveTo>
                    <a:pt x="283" y="0"/>
                  </a:moveTo>
                  <a:cubicBezTo>
                    <a:pt x="157" y="0"/>
                    <a:pt x="45" y="77"/>
                    <a:pt x="0" y="194"/>
                  </a:cubicBezTo>
                  <a:cubicBezTo>
                    <a:pt x="145" y="242"/>
                    <a:pt x="145" y="242"/>
                    <a:pt x="145" y="242"/>
                  </a:cubicBezTo>
                  <a:cubicBezTo>
                    <a:pt x="169" y="188"/>
                    <a:pt x="223" y="152"/>
                    <a:pt x="283" y="152"/>
                  </a:cubicBezTo>
                  <a:lnTo>
                    <a:pt x="283"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Metadata</a:t>
              </a:r>
            </a:p>
          </p:txBody>
        </p:sp>
        <p:sp>
          <p:nvSpPr>
            <p:cNvPr id="10" name="Freeform 49">
              <a:extLst>
                <a:ext uri="{FF2B5EF4-FFF2-40B4-BE49-F238E27FC236}">
                  <a16:creationId xmlns:a16="http://schemas.microsoft.com/office/drawing/2014/main" id="{40811E33-3FEE-48C3-9D67-871BA9ABE136}"/>
                </a:ext>
              </a:extLst>
            </p:cNvPr>
            <p:cNvSpPr>
              <a:spLocks/>
            </p:cNvSpPr>
            <p:nvPr/>
          </p:nvSpPr>
          <p:spPr bwMode="auto">
            <a:xfrm>
              <a:off x="1793875" y="1206500"/>
              <a:ext cx="601663" cy="881063"/>
            </a:xfrm>
            <a:custGeom>
              <a:avLst/>
              <a:gdLst>
                <a:gd name="T0" fmla="*/ 39 w 226"/>
                <a:gd name="T1" fmla="*/ 0 h 330"/>
                <a:gd name="T2" fmla="*/ 136 w 226"/>
                <a:gd name="T3" fmla="*/ 330 h 330"/>
                <a:gd name="T4" fmla="*/ 226 w 226"/>
                <a:gd name="T5" fmla="*/ 206 h 330"/>
                <a:gd name="T6" fmla="*/ 184 w 226"/>
                <a:gd name="T7" fmla="*/ 48 h 330"/>
                <a:gd name="T8" fmla="*/ 39 w 226"/>
                <a:gd name="T9" fmla="*/ 0 h 330"/>
              </a:gdLst>
              <a:ahLst/>
              <a:cxnLst>
                <a:cxn ang="0">
                  <a:pos x="T0" y="T1"/>
                </a:cxn>
                <a:cxn ang="0">
                  <a:pos x="T2" y="T3"/>
                </a:cxn>
                <a:cxn ang="0">
                  <a:pos x="T4" y="T5"/>
                </a:cxn>
                <a:cxn ang="0">
                  <a:pos x="T6" y="T7"/>
                </a:cxn>
                <a:cxn ang="0">
                  <a:pos x="T8" y="T9"/>
                </a:cxn>
              </a:cxnLst>
              <a:rect l="0" t="0" r="r" b="b"/>
              <a:pathLst>
                <a:path w="226" h="330">
                  <a:moveTo>
                    <a:pt x="39" y="0"/>
                  </a:moveTo>
                  <a:cubicBezTo>
                    <a:pt x="0" y="121"/>
                    <a:pt x="39" y="251"/>
                    <a:pt x="136" y="330"/>
                  </a:cubicBezTo>
                  <a:cubicBezTo>
                    <a:pt x="226" y="206"/>
                    <a:pt x="226" y="206"/>
                    <a:pt x="226" y="206"/>
                  </a:cubicBezTo>
                  <a:cubicBezTo>
                    <a:pt x="182" y="167"/>
                    <a:pt x="165" y="105"/>
                    <a:pt x="184" y="48"/>
                  </a:cubicBezTo>
                  <a:lnTo>
                    <a:pt x="39"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9144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Incorporate </a:t>
              </a:r>
              <a:br>
                <a:rPr lang="en-US" sz="1350" b="1" dirty="0">
                  <a:solidFill>
                    <a:schemeClr val="bg1"/>
                  </a:solidFill>
                  <a:latin typeface="Calibri" panose="020F0502020204030204" pitchFamily="34" charset="0"/>
                </a:rPr>
              </a:br>
              <a:r>
                <a:rPr lang="en-US" sz="1350" b="1" dirty="0">
                  <a:solidFill>
                    <a:schemeClr val="bg1"/>
                  </a:solidFill>
                  <a:latin typeface="Calibri" panose="020F0502020204030204" pitchFamily="34" charset="0"/>
                </a:rPr>
                <a:t>Map </a:t>
              </a:r>
              <a:br>
                <a:rPr lang="en-US" sz="1350" b="1" dirty="0">
                  <a:solidFill>
                    <a:schemeClr val="bg1"/>
                  </a:solidFill>
                  <a:latin typeface="Calibri" panose="020F0502020204030204" pitchFamily="34" charset="0"/>
                </a:rPr>
              </a:br>
              <a:r>
                <a:rPr lang="en-US" sz="1350" b="1" dirty="0">
                  <a:solidFill>
                    <a:schemeClr val="bg1"/>
                  </a:solidFill>
                  <a:latin typeface="Calibri" panose="020F0502020204030204" pitchFamily="34" charset="0"/>
                </a:rPr>
                <a:t>Elements</a:t>
              </a:r>
            </a:p>
          </p:txBody>
        </p:sp>
        <p:sp>
          <p:nvSpPr>
            <p:cNvPr id="11" name="Freeform 50">
              <a:extLst>
                <a:ext uri="{FF2B5EF4-FFF2-40B4-BE49-F238E27FC236}">
                  <a16:creationId xmlns:a16="http://schemas.microsoft.com/office/drawing/2014/main" id="{0BDA84FA-8977-4A3A-B602-7B3797AC85BD}"/>
                </a:ext>
              </a:extLst>
            </p:cNvPr>
            <p:cNvSpPr>
              <a:spLocks/>
            </p:cNvSpPr>
            <p:nvPr/>
          </p:nvSpPr>
          <p:spPr bwMode="auto">
            <a:xfrm>
              <a:off x="2190750" y="1782763"/>
              <a:ext cx="915988" cy="536575"/>
            </a:xfrm>
            <a:custGeom>
              <a:avLst/>
              <a:gdLst>
                <a:gd name="T0" fmla="*/ 0 w 343"/>
                <a:gd name="T1" fmla="*/ 124 h 201"/>
                <a:gd name="T2" fmla="*/ 343 w 343"/>
                <a:gd name="T3" fmla="*/ 133 h 201"/>
                <a:gd name="T4" fmla="*/ 254 w 343"/>
                <a:gd name="T5" fmla="*/ 9 h 201"/>
                <a:gd name="T6" fmla="*/ 90 w 343"/>
                <a:gd name="T7" fmla="*/ 0 h 201"/>
                <a:gd name="T8" fmla="*/ 0 w 343"/>
                <a:gd name="T9" fmla="*/ 124 h 201"/>
              </a:gdLst>
              <a:ahLst/>
              <a:cxnLst>
                <a:cxn ang="0">
                  <a:pos x="T0" y="T1"/>
                </a:cxn>
                <a:cxn ang="0">
                  <a:pos x="T2" y="T3"/>
                </a:cxn>
                <a:cxn ang="0">
                  <a:pos x="T4" y="T5"/>
                </a:cxn>
                <a:cxn ang="0">
                  <a:pos x="T6" y="T7"/>
                </a:cxn>
                <a:cxn ang="0">
                  <a:pos x="T8" y="T9"/>
                </a:cxn>
              </a:cxnLst>
              <a:rect l="0" t="0" r="r" b="b"/>
              <a:pathLst>
                <a:path w="343" h="201">
                  <a:moveTo>
                    <a:pt x="0" y="124"/>
                  </a:moveTo>
                  <a:cubicBezTo>
                    <a:pt x="102" y="198"/>
                    <a:pt x="238" y="201"/>
                    <a:pt x="343" y="133"/>
                  </a:cubicBezTo>
                  <a:cubicBezTo>
                    <a:pt x="254" y="9"/>
                    <a:pt x="254" y="9"/>
                    <a:pt x="254" y="9"/>
                  </a:cubicBezTo>
                  <a:cubicBezTo>
                    <a:pt x="203" y="39"/>
                    <a:pt x="138" y="36"/>
                    <a:pt x="90" y="0"/>
                  </a:cubicBezTo>
                  <a:lnTo>
                    <a:pt x="0" y="124"/>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Labels &amp; Legends</a:t>
              </a:r>
            </a:p>
          </p:txBody>
        </p:sp>
        <p:sp>
          <p:nvSpPr>
            <p:cNvPr id="12" name="Freeform 51">
              <a:extLst>
                <a:ext uri="{FF2B5EF4-FFF2-40B4-BE49-F238E27FC236}">
                  <a16:creationId xmlns:a16="http://schemas.microsoft.com/office/drawing/2014/main" id="{63EC1D65-55F8-401F-858E-D177C3BF35C0}"/>
                </a:ext>
              </a:extLst>
            </p:cNvPr>
            <p:cNvSpPr>
              <a:spLocks/>
            </p:cNvSpPr>
            <p:nvPr/>
          </p:nvSpPr>
          <p:spPr bwMode="auto">
            <a:xfrm>
              <a:off x="2903538" y="1250950"/>
              <a:ext cx="631825" cy="863600"/>
            </a:xfrm>
            <a:custGeom>
              <a:avLst/>
              <a:gdLst>
                <a:gd name="T0" fmla="*/ 90 w 237"/>
                <a:gd name="T1" fmla="*/ 323 h 323"/>
                <a:gd name="T2" fmla="*/ 205 w 237"/>
                <a:gd name="T3" fmla="*/ 0 h 323"/>
                <a:gd name="T4" fmla="*/ 59 w 237"/>
                <a:gd name="T5" fmla="*/ 46 h 323"/>
                <a:gd name="T6" fmla="*/ 0 w 237"/>
                <a:gd name="T7" fmla="*/ 199 h 323"/>
                <a:gd name="T8" fmla="*/ 90 w 237"/>
                <a:gd name="T9" fmla="*/ 323 h 323"/>
              </a:gdLst>
              <a:ahLst/>
              <a:cxnLst>
                <a:cxn ang="0">
                  <a:pos x="T0" y="T1"/>
                </a:cxn>
                <a:cxn ang="0">
                  <a:pos x="T2" y="T3"/>
                </a:cxn>
                <a:cxn ang="0">
                  <a:pos x="T4" y="T5"/>
                </a:cxn>
                <a:cxn ang="0">
                  <a:pos x="T6" y="T7"/>
                </a:cxn>
                <a:cxn ang="0">
                  <a:pos x="T8" y="T9"/>
                </a:cxn>
              </a:cxnLst>
              <a:rect l="0" t="0" r="r" b="b"/>
              <a:pathLst>
                <a:path w="237" h="323">
                  <a:moveTo>
                    <a:pt x="90" y="323"/>
                  </a:moveTo>
                  <a:cubicBezTo>
                    <a:pt x="192" y="249"/>
                    <a:pt x="237" y="120"/>
                    <a:pt x="205" y="0"/>
                  </a:cubicBezTo>
                  <a:cubicBezTo>
                    <a:pt x="59" y="46"/>
                    <a:pt x="59" y="46"/>
                    <a:pt x="59" y="46"/>
                  </a:cubicBezTo>
                  <a:cubicBezTo>
                    <a:pt x="71" y="104"/>
                    <a:pt x="49" y="164"/>
                    <a:pt x="0" y="199"/>
                  </a:cubicBezTo>
                  <a:lnTo>
                    <a:pt x="90" y="32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3429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Symbolization</a:t>
              </a:r>
            </a:p>
          </p:txBody>
        </p:sp>
        <p:sp>
          <p:nvSpPr>
            <p:cNvPr id="13" name="Freeform 52">
              <a:extLst>
                <a:ext uri="{FF2B5EF4-FFF2-40B4-BE49-F238E27FC236}">
                  <a16:creationId xmlns:a16="http://schemas.microsoft.com/office/drawing/2014/main" id="{E8629D98-4C54-4712-AD98-48F9DC108A1F}"/>
                </a:ext>
              </a:extLst>
            </p:cNvPr>
            <p:cNvSpPr>
              <a:spLocks/>
            </p:cNvSpPr>
            <p:nvPr/>
          </p:nvSpPr>
          <p:spPr bwMode="auto">
            <a:xfrm>
              <a:off x="2708275" y="647700"/>
              <a:ext cx="728663" cy="685800"/>
            </a:xfrm>
            <a:custGeom>
              <a:avLst/>
              <a:gdLst>
                <a:gd name="T0" fmla="*/ 273 w 273"/>
                <a:gd name="T1" fmla="*/ 209 h 257"/>
                <a:gd name="T2" fmla="*/ 1 w 273"/>
                <a:gd name="T3" fmla="*/ 0 h 257"/>
                <a:gd name="T4" fmla="*/ 0 w 273"/>
                <a:gd name="T5" fmla="*/ 153 h 257"/>
                <a:gd name="T6" fmla="*/ 128 w 273"/>
                <a:gd name="T7" fmla="*/ 257 h 257"/>
                <a:gd name="T8" fmla="*/ 273 w 273"/>
                <a:gd name="T9" fmla="*/ 209 h 257"/>
              </a:gdLst>
              <a:ahLst/>
              <a:cxnLst>
                <a:cxn ang="0">
                  <a:pos x="T0" y="T1"/>
                </a:cxn>
                <a:cxn ang="0">
                  <a:pos x="T2" y="T3"/>
                </a:cxn>
                <a:cxn ang="0">
                  <a:pos x="T4" y="T5"/>
                </a:cxn>
                <a:cxn ang="0">
                  <a:pos x="T6" y="T7"/>
                </a:cxn>
                <a:cxn ang="0">
                  <a:pos x="T8" y="T9"/>
                </a:cxn>
              </a:cxnLst>
              <a:rect l="0" t="0" r="r" b="b"/>
              <a:pathLst>
                <a:path w="273" h="257">
                  <a:moveTo>
                    <a:pt x="273" y="209"/>
                  </a:moveTo>
                  <a:cubicBezTo>
                    <a:pt x="234" y="89"/>
                    <a:pt x="126" y="7"/>
                    <a:pt x="1" y="0"/>
                  </a:cubicBezTo>
                  <a:cubicBezTo>
                    <a:pt x="0" y="153"/>
                    <a:pt x="0" y="153"/>
                    <a:pt x="0" y="153"/>
                  </a:cubicBezTo>
                  <a:cubicBezTo>
                    <a:pt x="59" y="159"/>
                    <a:pt x="109" y="199"/>
                    <a:pt x="128" y="257"/>
                  </a:cubicBezTo>
                  <a:lnTo>
                    <a:pt x="273" y="209"/>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91440" rIns="27432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Background Data Elements</a:t>
              </a:r>
            </a:p>
          </p:txBody>
        </p:sp>
      </p:grpSp>
      <p:sp>
        <p:nvSpPr>
          <p:cNvPr id="2" name="Rectangle 1">
            <a:extLst>
              <a:ext uri="{FF2B5EF4-FFF2-40B4-BE49-F238E27FC236}">
                <a16:creationId xmlns:a16="http://schemas.microsoft.com/office/drawing/2014/main" id="{94CF5864-7060-48AC-B175-8D8287EFB488}"/>
              </a:ext>
            </a:extLst>
          </p:cNvPr>
          <p:cNvSpPr/>
          <p:nvPr/>
        </p:nvSpPr>
        <p:spPr>
          <a:xfrm>
            <a:off x="3779752" y="6359314"/>
            <a:ext cx="4572000" cy="246221"/>
          </a:xfrm>
          <a:prstGeom prst="rect">
            <a:avLst/>
          </a:prstGeom>
        </p:spPr>
        <p:txBody>
          <a:bodyPr>
            <a:spAutoFit/>
          </a:bodyPr>
          <a:lstStyle/>
          <a:p>
            <a:pPr algn="ctr"/>
            <a:r>
              <a:rPr lang="en-US" sz="1000" i="1" dirty="0">
                <a:hlinkClick r:id="rId3"/>
              </a:rPr>
              <a:t>https://www.gislounge.com/ten-things-to-consider-when-making-a-map/</a:t>
            </a:r>
            <a:r>
              <a:rPr lang="en-US" sz="1000" i="1" dirty="0"/>
              <a:t> </a:t>
            </a:r>
          </a:p>
        </p:txBody>
      </p:sp>
    </p:spTree>
    <p:extLst>
      <p:ext uri="{BB962C8B-B14F-4D97-AF65-F5344CB8AC3E}">
        <p14:creationId xmlns:p14="http://schemas.microsoft.com/office/powerpoint/2010/main" val="1932097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9C73-F96D-174A-B619-5621AAF6C8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DBD9A4-5F8E-9045-96A1-0E4475199E3F}"/>
              </a:ext>
            </a:extLst>
          </p:cNvPr>
          <p:cNvSpPr>
            <a:spLocks noGrp="1"/>
          </p:cNvSpPr>
          <p:nvPr>
            <p:ph sz="quarter" idx="12"/>
          </p:nvPr>
        </p:nvSpPr>
        <p:spPr/>
        <p:txBody>
          <a:bodyPr/>
          <a:lstStyle/>
          <a:p>
            <a:r>
              <a:rPr lang="en-US" dirty="0"/>
              <a:t>PURPOSE of this presentation</a:t>
            </a:r>
          </a:p>
          <a:p>
            <a:r>
              <a:rPr lang="en-US" dirty="0"/>
              <a:t>Vector DATA vs. Raster data</a:t>
            </a:r>
          </a:p>
          <a:p>
            <a:r>
              <a:rPr lang="en-US" dirty="0"/>
              <a:t>Datums vs. projections</a:t>
            </a:r>
          </a:p>
          <a:p>
            <a:r>
              <a:rPr lang="en-US" dirty="0"/>
              <a:t>Types of spatial files</a:t>
            </a:r>
          </a:p>
          <a:p>
            <a:r>
              <a:rPr lang="en-US" dirty="0"/>
              <a:t>Visualization tips &amp; Types of Maps</a:t>
            </a:r>
          </a:p>
          <a:p>
            <a:r>
              <a:rPr lang="en-US" dirty="0"/>
              <a:t>Using R AND PYTHON GEOSPATIALLY</a:t>
            </a:r>
          </a:p>
        </p:txBody>
      </p:sp>
    </p:spTree>
    <p:extLst>
      <p:ext uri="{BB962C8B-B14F-4D97-AF65-F5344CB8AC3E}">
        <p14:creationId xmlns:p14="http://schemas.microsoft.com/office/powerpoint/2010/main" val="185848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5745-CDD2-4389-AF59-0519A5A65DC2}"/>
              </a:ext>
            </a:extLst>
          </p:cNvPr>
          <p:cNvSpPr>
            <a:spLocks noGrp="1"/>
          </p:cNvSpPr>
          <p:nvPr>
            <p:ph type="title"/>
          </p:nvPr>
        </p:nvSpPr>
        <p:spPr/>
        <p:txBody>
          <a:bodyPr/>
          <a:lstStyle/>
          <a:p>
            <a:r>
              <a:rPr lang="en-US" dirty="0"/>
              <a:t>Visualization Tips: Choropleth Map</a:t>
            </a:r>
          </a:p>
        </p:txBody>
      </p:sp>
      <p:pic>
        <p:nvPicPr>
          <p:cNvPr id="5122" name="Picture 2" descr="Choropleth Maps - Data Classification">
            <a:extLst>
              <a:ext uri="{FF2B5EF4-FFF2-40B4-BE49-F238E27FC236}">
                <a16:creationId xmlns:a16="http://schemas.microsoft.com/office/drawing/2014/main" id="{2123DB84-C967-4377-A33B-4BE65AE53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030" y="1993431"/>
            <a:ext cx="789394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6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E7C9-1DAE-4BE6-B39C-618BB0683304}"/>
              </a:ext>
            </a:extLst>
          </p:cNvPr>
          <p:cNvSpPr>
            <a:spLocks noGrp="1"/>
          </p:cNvSpPr>
          <p:nvPr>
            <p:ph type="title"/>
          </p:nvPr>
        </p:nvSpPr>
        <p:spPr/>
        <p:txBody>
          <a:bodyPr/>
          <a:lstStyle/>
          <a:p>
            <a:r>
              <a:rPr lang="en-US" dirty="0"/>
              <a:t>Visualization Tips: Choropleth Map</a:t>
            </a:r>
          </a:p>
        </p:txBody>
      </p:sp>
      <p:pic>
        <p:nvPicPr>
          <p:cNvPr id="6146" name="Picture 2" descr="3 maps LT $50K">
            <a:extLst>
              <a:ext uri="{FF2B5EF4-FFF2-40B4-BE49-F238E27FC236}">
                <a16:creationId xmlns:a16="http://schemas.microsoft.com/office/drawing/2014/main" id="{B5620CC9-5A51-4F99-872B-7A14D380F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476" y="1371172"/>
            <a:ext cx="4459300" cy="4893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8BD940E-EB01-47D5-A9CB-E5B456C99984}"/>
              </a:ext>
            </a:extLst>
          </p:cNvPr>
          <p:cNvSpPr/>
          <p:nvPr/>
        </p:nvSpPr>
        <p:spPr>
          <a:xfrm>
            <a:off x="3810000" y="6369764"/>
            <a:ext cx="4572000" cy="246221"/>
          </a:xfrm>
          <a:prstGeom prst="rect">
            <a:avLst/>
          </a:prstGeom>
        </p:spPr>
        <p:txBody>
          <a:bodyPr>
            <a:spAutoFit/>
          </a:bodyPr>
          <a:lstStyle/>
          <a:p>
            <a:pPr lvl="0" algn="ctr">
              <a:defRPr/>
            </a:pPr>
            <a:r>
              <a:rPr lang="en-US" sz="1000" i="1" dirty="0">
                <a:hlinkClick r:id="rId4"/>
              </a:rPr>
              <a:t>https://gisgeography.com/choropleth-maps-data-classification/</a:t>
            </a:r>
            <a:r>
              <a:rPr lang="en-US" sz="1000" i="1" dirty="0"/>
              <a:t> </a:t>
            </a:r>
          </a:p>
        </p:txBody>
      </p:sp>
    </p:spTree>
    <p:extLst>
      <p:ext uri="{BB962C8B-B14F-4D97-AF65-F5344CB8AC3E}">
        <p14:creationId xmlns:p14="http://schemas.microsoft.com/office/powerpoint/2010/main" val="138140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FC538-6371-4291-93C4-A6B632BCC316}"/>
              </a:ext>
            </a:extLst>
          </p:cNvPr>
          <p:cNvSpPr>
            <a:spLocks noGrp="1"/>
          </p:cNvSpPr>
          <p:nvPr>
            <p:ph type="title"/>
          </p:nvPr>
        </p:nvSpPr>
        <p:spPr/>
        <p:txBody>
          <a:bodyPr/>
          <a:lstStyle/>
          <a:p>
            <a:r>
              <a:rPr lang="en-US" dirty="0"/>
              <a:t>Visualization Tips</a:t>
            </a:r>
            <a:r>
              <a:rPr lang="en-US"/>
              <a:t>: Thematic Map</a:t>
            </a:r>
            <a:endParaRPr lang="en-US" dirty="0"/>
          </a:p>
        </p:txBody>
      </p:sp>
      <p:pic>
        <p:nvPicPr>
          <p:cNvPr id="1026" name="Picture 2">
            <a:extLst>
              <a:ext uri="{FF2B5EF4-FFF2-40B4-BE49-F238E27FC236}">
                <a16:creationId xmlns:a16="http://schemas.microsoft.com/office/drawing/2014/main" id="{05941A1C-B0FC-49FC-81B4-F082897A8C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5988" y="1632920"/>
            <a:ext cx="7853362" cy="44700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8816D4-195E-450F-A3C3-1F9FDB5A6B36}"/>
              </a:ext>
            </a:extLst>
          </p:cNvPr>
          <p:cNvSpPr/>
          <p:nvPr/>
        </p:nvSpPr>
        <p:spPr>
          <a:xfrm>
            <a:off x="2329543" y="6102968"/>
            <a:ext cx="7709807" cy="246221"/>
          </a:xfrm>
          <a:prstGeom prst="rect">
            <a:avLst/>
          </a:prstGeom>
        </p:spPr>
        <p:txBody>
          <a:bodyPr wrap="square">
            <a:spAutoFit/>
          </a:bodyPr>
          <a:lstStyle/>
          <a:p>
            <a:pPr algn="ctr"/>
            <a:r>
              <a:rPr lang="en-US" sz="1000" i="1" dirty="0">
                <a:hlinkClick r:id="rId4"/>
              </a:rPr>
              <a:t>https://towardsdatascience.com/create-categorical-choropleth-with-python-122da5ae6764</a:t>
            </a:r>
            <a:r>
              <a:rPr lang="en-US" sz="1000" i="1" dirty="0"/>
              <a:t> </a:t>
            </a:r>
          </a:p>
        </p:txBody>
      </p:sp>
    </p:spTree>
    <p:extLst>
      <p:ext uri="{BB962C8B-B14F-4D97-AF65-F5344CB8AC3E}">
        <p14:creationId xmlns:p14="http://schemas.microsoft.com/office/powerpoint/2010/main" val="29622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A5EC-0227-4981-B81E-B074AEA9E57D}"/>
              </a:ext>
            </a:extLst>
          </p:cNvPr>
          <p:cNvSpPr>
            <a:spLocks noGrp="1"/>
          </p:cNvSpPr>
          <p:nvPr>
            <p:ph type="title"/>
          </p:nvPr>
        </p:nvSpPr>
        <p:spPr/>
        <p:txBody>
          <a:bodyPr/>
          <a:lstStyle/>
          <a:p>
            <a:r>
              <a:rPr lang="en-US" dirty="0"/>
              <a:t>Visualization Tips: Dot-Density Map</a:t>
            </a:r>
          </a:p>
        </p:txBody>
      </p:sp>
      <p:pic>
        <p:nvPicPr>
          <p:cNvPr id="2050" name="Picture 2" descr="A dot density map that depicts count data of hispanic population in the US.">
            <a:extLst>
              <a:ext uri="{FF2B5EF4-FFF2-40B4-BE49-F238E27FC236}">
                <a16:creationId xmlns:a16="http://schemas.microsoft.com/office/drawing/2014/main" id="{231E8831-02E5-4391-B663-52018CA971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40869" y="1634332"/>
            <a:ext cx="5943600" cy="4467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AABEC8-0F54-45D0-BD45-159F65A10B1C}"/>
              </a:ext>
            </a:extLst>
          </p:cNvPr>
          <p:cNvSpPr/>
          <p:nvPr/>
        </p:nvSpPr>
        <p:spPr>
          <a:xfrm>
            <a:off x="3810000" y="6369764"/>
            <a:ext cx="4572000" cy="246221"/>
          </a:xfrm>
          <a:prstGeom prst="rect">
            <a:avLst/>
          </a:prstGeom>
        </p:spPr>
        <p:txBody>
          <a:bodyPr>
            <a:spAutoFit/>
          </a:bodyPr>
          <a:lstStyle/>
          <a:p>
            <a:pPr algn="ctr"/>
            <a:r>
              <a:rPr lang="en-US" sz="1000" i="1" dirty="0">
                <a:hlinkClick r:id="rId4"/>
              </a:rPr>
              <a:t>https://www.e-education.psu.edu/geog160/c3_p14.html</a:t>
            </a:r>
            <a:r>
              <a:rPr lang="en-US" sz="1000" i="1" dirty="0"/>
              <a:t> </a:t>
            </a:r>
          </a:p>
        </p:txBody>
      </p:sp>
    </p:spTree>
    <p:extLst>
      <p:ext uri="{BB962C8B-B14F-4D97-AF65-F5344CB8AC3E}">
        <p14:creationId xmlns:p14="http://schemas.microsoft.com/office/powerpoint/2010/main" val="282053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9B28-69C0-4F5D-A2E9-4BEA002B82AD}"/>
              </a:ext>
            </a:extLst>
          </p:cNvPr>
          <p:cNvSpPr>
            <a:spLocks noGrp="1"/>
          </p:cNvSpPr>
          <p:nvPr>
            <p:ph type="title"/>
          </p:nvPr>
        </p:nvSpPr>
        <p:spPr/>
        <p:txBody>
          <a:bodyPr/>
          <a:lstStyle/>
          <a:p>
            <a:r>
              <a:rPr lang="en-US" dirty="0"/>
              <a:t>Using R and Python Geospatially</a:t>
            </a:r>
          </a:p>
        </p:txBody>
      </p:sp>
    </p:spTree>
    <p:extLst>
      <p:ext uri="{BB962C8B-B14F-4D97-AF65-F5344CB8AC3E}">
        <p14:creationId xmlns:p14="http://schemas.microsoft.com/office/powerpoint/2010/main" val="157936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DC64-9277-4DF4-BBA3-EF9208BFB8CC}"/>
              </a:ext>
            </a:extLst>
          </p:cNvPr>
          <p:cNvSpPr>
            <a:spLocks noGrp="1"/>
          </p:cNvSpPr>
          <p:nvPr>
            <p:ph type="title"/>
          </p:nvPr>
        </p:nvSpPr>
        <p:spPr/>
        <p:txBody>
          <a:bodyPr/>
          <a:lstStyle/>
          <a:p>
            <a:r>
              <a:rPr lang="en-US" dirty="0"/>
              <a:t>Using R Geospatially</a:t>
            </a:r>
          </a:p>
        </p:txBody>
      </p:sp>
      <p:pic>
        <p:nvPicPr>
          <p:cNvPr id="9" name="Picture 8">
            <a:extLst>
              <a:ext uri="{FF2B5EF4-FFF2-40B4-BE49-F238E27FC236}">
                <a16:creationId xmlns:a16="http://schemas.microsoft.com/office/drawing/2014/main" id="{E15D3D7C-09C5-4A79-B0ED-78A9E772BE26}"/>
              </a:ext>
            </a:extLst>
          </p:cNvPr>
          <p:cNvPicPr>
            <a:picLocks noChangeAspect="1"/>
          </p:cNvPicPr>
          <p:nvPr/>
        </p:nvPicPr>
        <p:blipFill>
          <a:blip r:embed="rId3"/>
          <a:stretch>
            <a:fillRect/>
          </a:stretch>
        </p:blipFill>
        <p:spPr>
          <a:xfrm>
            <a:off x="-6949056" y="1369803"/>
            <a:ext cx="6018072" cy="4716203"/>
          </a:xfrm>
          <a:prstGeom prst="rect">
            <a:avLst/>
          </a:prstGeom>
        </p:spPr>
      </p:pic>
      <p:pic>
        <p:nvPicPr>
          <p:cNvPr id="10" name="Picture 9">
            <a:extLst>
              <a:ext uri="{FF2B5EF4-FFF2-40B4-BE49-F238E27FC236}">
                <a16:creationId xmlns:a16="http://schemas.microsoft.com/office/drawing/2014/main" id="{D1705F8F-04C8-4B11-9B33-25F094FD3BCE}"/>
              </a:ext>
            </a:extLst>
          </p:cNvPr>
          <p:cNvPicPr>
            <a:picLocks noChangeAspect="1"/>
          </p:cNvPicPr>
          <p:nvPr/>
        </p:nvPicPr>
        <p:blipFill>
          <a:blip r:embed="rId4"/>
          <a:stretch>
            <a:fillRect/>
          </a:stretch>
        </p:blipFill>
        <p:spPr>
          <a:xfrm>
            <a:off x="12492738" y="1519703"/>
            <a:ext cx="6810757" cy="4566303"/>
          </a:xfrm>
          <a:prstGeom prst="rect">
            <a:avLst/>
          </a:prstGeom>
        </p:spPr>
      </p:pic>
      <p:pic>
        <p:nvPicPr>
          <p:cNvPr id="3" name="Picture 2">
            <a:extLst>
              <a:ext uri="{FF2B5EF4-FFF2-40B4-BE49-F238E27FC236}">
                <a16:creationId xmlns:a16="http://schemas.microsoft.com/office/drawing/2014/main" id="{05DC88EC-0AB5-4114-9DB8-B9BC12DC2971}"/>
              </a:ext>
            </a:extLst>
          </p:cNvPr>
          <p:cNvPicPr>
            <a:picLocks noChangeAspect="1"/>
          </p:cNvPicPr>
          <p:nvPr/>
        </p:nvPicPr>
        <p:blipFill>
          <a:blip r:embed="rId5"/>
          <a:stretch>
            <a:fillRect/>
          </a:stretch>
        </p:blipFill>
        <p:spPr>
          <a:xfrm>
            <a:off x="3686175" y="1708603"/>
            <a:ext cx="4819650" cy="4038600"/>
          </a:xfrm>
          <a:prstGeom prst="rect">
            <a:avLst/>
          </a:prstGeom>
        </p:spPr>
      </p:pic>
    </p:spTree>
    <p:extLst>
      <p:ext uri="{BB962C8B-B14F-4D97-AF65-F5344CB8AC3E}">
        <p14:creationId xmlns:p14="http://schemas.microsoft.com/office/powerpoint/2010/main" val="373316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5700-7D78-466F-84D0-618294B2BC7D}"/>
              </a:ext>
            </a:extLst>
          </p:cNvPr>
          <p:cNvSpPr>
            <a:spLocks noGrp="1"/>
          </p:cNvSpPr>
          <p:nvPr>
            <p:ph type="title"/>
          </p:nvPr>
        </p:nvSpPr>
        <p:spPr/>
        <p:txBody>
          <a:bodyPr/>
          <a:lstStyle/>
          <a:p>
            <a:r>
              <a:rPr lang="en-US" dirty="0"/>
              <a:t>Using Python Geospatially</a:t>
            </a:r>
          </a:p>
        </p:txBody>
      </p:sp>
      <p:pic>
        <p:nvPicPr>
          <p:cNvPr id="12" name="Picture 11">
            <a:extLst>
              <a:ext uri="{FF2B5EF4-FFF2-40B4-BE49-F238E27FC236}">
                <a16:creationId xmlns:a16="http://schemas.microsoft.com/office/drawing/2014/main" id="{DA5A418C-D228-4318-9B64-C6FAB38B5D5B}"/>
              </a:ext>
            </a:extLst>
          </p:cNvPr>
          <p:cNvPicPr>
            <a:picLocks noChangeAspect="1"/>
          </p:cNvPicPr>
          <p:nvPr/>
        </p:nvPicPr>
        <p:blipFill>
          <a:blip r:embed="rId3"/>
          <a:stretch>
            <a:fillRect/>
          </a:stretch>
        </p:blipFill>
        <p:spPr>
          <a:xfrm>
            <a:off x="-6620777" y="173773"/>
            <a:ext cx="5779770" cy="4814560"/>
          </a:xfrm>
          <a:prstGeom prst="rect">
            <a:avLst/>
          </a:prstGeom>
        </p:spPr>
      </p:pic>
      <p:pic>
        <p:nvPicPr>
          <p:cNvPr id="13" name="Picture 12">
            <a:extLst>
              <a:ext uri="{FF2B5EF4-FFF2-40B4-BE49-F238E27FC236}">
                <a16:creationId xmlns:a16="http://schemas.microsoft.com/office/drawing/2014/main" id="{7BDFE6CA-A7D1-4F97-99EA-56F1537A487F}"/>
              </a:ext>
            </a:extLst>
          </p:cNvPr>
          <p:cNvPicPr>
            <a:picLocks noChangeAspect="1"/>
          </p:cNvPicPr>
          <p:nvPr/>
        </p:nvPicPr>
        <p:blipFill>
          <a:blip r:embed="rId4"/>
          <a:stretch>
            <a:fillRect/>
          </a:stretch>
        </p:blipFill>
        <p:spPr>
          <a:xfrm>
            <a:off x="13783257" y="1002879"/>
            <a:ext cx="5995442" cy="4852243"/>
          </a:xfrm>
          <a:prstGeom prst="rect">
            <a:avLst/>
          </a:prstGeom>
        </p:spPr>
      </p:pic>
      <p:pic>
        <p:nvPicPr>
          <p:cNvPr id="3" name="Picture 2">
            <a:extLst>
              <a:ext uri="{FF2B5EF4-FFF2-40B4-BE49-F238E27FC236}">
                <a16:creationId xmlns:a16="http://schemas.microsoft.com/office/drawing/2014/main" id="{DEC98E5B-3F10-4EDB-9CC2-11C6CFDB2854}"/>
              </a:ext>
            </a:extLst>
          </p:cNvPr>
          <p:cNvPicPr>
            <a:picLocks noChangeAspect="1"/>
          </p:cNvPicPr>
          <p:nvPr/>
        </p:nvPicPr>
        <p:blipFill>
          <a:blip r:embed="rId5"/>
          <a:stretch>
            <a:fillRect/>
          </a:stretch>
        </p:blipFill>
        <p:spPr>
          <a:xfrm>
            <a:off x="-8461456" y="6296966"/>
            <a:ext cx="6955378" cy="4520996"/>
          </a:xfrm>
          <a:prstGeom prst="rect">
            <a:avLst/>
          </a:prstGeom>
        </p:spPr>
      </p:pic>
      <p:pic>
        <p:nvPicPr>
          <p:cNvPr id="5" name="Picture 4">
            <a:extLst>
              <a:ext uri="{FF2B5EF4-FFF2-40B4-BE49-F238E27FC236}">
                <a16:creationId xmlns:a16="http://schemas.microsoft.com/office/drawing/2014/main" id="{48C92221-E719-4957-91F9-DC8BA141AF13}"/>
              </a:ext>
            </a:extLst>
          </p:cNvPr>
          <p:cNvPicPr>
            <a:picLocks noChangeAspect="1"/>
          </p:cNvPicPr>
          <p:nvPr/>
        </p:nvPicPr>
        <p:blipFill>
          <a:blip r:embed="rId6"/>
          <a:stretch>
            <a:fillRect/>
          </a:stretch>
        </p:blipFill>
        <p:spPr>
          <a:xfrm>
            <a:off x="2752725" y="1703176"/>
            <a:ext cx="6686550" cy="4229100"/>
          </a:xfrm>
          <a:prstGeom prst="rect">
            <a:avLst/>
          </a:prstGeom>
        </p:spPr>
      </p:pic>
    </p:spTree>
    <p:extLst>
      <p:ext uri="{BB962C8B-B14F-4D97-AF65-F5344CB8AC3E}">
        <p14:creationId xmlns:p14="http://schemas.microsoft.com/office/powerpoint/2010/main" val="387213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8969-46B4-4689-A0C3-03AEBFA9AA03}"/>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3FA34EE0-AD97-483A-8862-A7CEBACEAA7A}"/>
              </a:ext>
            </a:extLst>
          </p:cNvPr>
          <p:cNvSpPr>
            <a:spLocks noGrp="1"/>
          </p:cNvSpPr>
          <p:nvPr>
            <p:ph idx="1"/>
          </p:nvPr>
        </p:nvSpPr>
        <p:spPr/>
        <p:txBody>
          <a:bodyPr/>
          <a:lstStyle/>
          <a:p>
            <a:pPr lvl="0"/>
            <a:r>
              <a:rPr lang="en-US" sz="1800" dirty="0"/>
              <a:t>Data Carpentry’s Introduction to Geospatial Concepts</a:t>
            </a:r>
          </a:p>
          <a:p>
            <a:pPr lvl="1"/>
            <a:r>
              <a:rPr lang="en-US" sz="1600" dirty="0">
                <a:hlinkClick r:id="rId3"/>
              </a:rPr>
              <a:t>https://datacarpentry.org/organization-geospatial/</a:t>
            </a:r>
            <a:r>
              <a:rPr lang="en-US" sz="1600" dirty="0"/>
              <a:t> </a:t>
            </a:r>
          </a:p>
          <a:p>
            <a:pPr lvl="0"/>
            <a:r>
              <a:rPr lang="en-US" sz="1800" dirty="0"/>
              <a:t>Google Earth Engine</a:t>
            </a:r>
          </a:p>
          <a:p>
            <a:pPr lvl="1"/>
            <a:r>
              <a:rPr lang="en-US" sz="1600" dirty="0"/>
              <a:t>Google Earth Engine Case Studies – examples of how Google Earth Engine is used by academics</a:t>
            </a:r>
          </a:p>
          <a:p>
            <a:pPr lvl="2"/>
            <a:r>
              <a:rPr lang="en-US" sz="1400" u="sng" dirty="0">
                <a:hlinkClick r:id="rId4"/>
              </a:rPr>
              <a:t>https://earthengine.google.com/case_studies/</a:t>
            </a:r>
            <a:endParaRPr lang="en-US" sz="1400" dirty="0"/>
          </a:p>
          <a:p>
            <a:pPr lvl="1"/>
            <a:r>
              <a:rPr lang="en-US" sz="1600" dirty="0"/>
              <a:t>Google Earth Engine Collaboration Lab (</a:t>
            </a:r>
            <a:r>
              <a:rPr lang="en-US" sz="1600" dirty="0" err="1"/>
              <a:t>CoLab</a:t>
            </a:r>
            <a:r>
              <a:rPr lang="en-US" sz="1600" dirty="0"/>
              <a:t>) Setup directions</a:t>
            </a:r>
          </a:p>
          <a:p>
            <a:pPr lvl="2"/>
            <a:r>
              <a:rPr lang="en-US" sz="1400" u="sng" dirty="0">
                <a:hlinkClick r:id="rId5"/>
              </a:rPr>
              <a:t>https://colab.research.google.com/github/google/earthengine-api/blob/master/python/examples/ipynb/ee-api-colab-setup.ipynb</a:t>
            </a:r>
            <a:endParaRPr lang="en-US" sz="1400" dirty="0"/>
          </a:p>
          <a:p>
            <a:pPr lvl="1"/>
            <a:r>
              <a:rPr lang="en-US" sz="1600" dirty="0"/>
              <a:t>Example datasets: </a:t>
            </a:r>
            <a:r>
              <a:rPr lang="en-US" sz="1600" u="sng" dirty="0">
                <a:hlinkClick r:id="rId6"/>
              </a:rPr>
              <a:t>https://developers.google.com/earth-engine/datasets/</a:t>
            </a:r>
            <a:endParaRPr lang="en-US" sz="1600" dirty="0"/>
          </a:p>
          <a:p>
            <a:pPr lvl="0"/>
            <a:r>
              <a:rPr lang="en-US" sz="1800" dirty="0"/>
              <a:t>Earth Lab</a:t>
            </a:r>
          </a:p>
          <a:p>
            <a:pPr lvl="1"/>
            <a:r>
              <a:rPr lang="en-US" sz="1600" dirty="0"/>
              <a:t>Analytics Hub courses</a:t>
            </a:r>
          </a:p>
          <a:p>
            <a:pPr lvl="2"/>
            <a:r>
              <a:rPr lang="en-US" sz="1400" u="sng" dirty="0">
                <a:hlinkClick r:id="rId7"/>
              </a:rPr>
              <a:t>https://www.colorado.edu/earthlab/analytics-hub</a:t>
            </a:r>
            <a:endParaRPr lang="en-US" sz="1400" dirty="0"/>
          </a:p>
          <a:p>
            <a:pPr lvl="1"/>
            <a:r>
              <a:rPr lang="en-US" sz="1600" dirty="0"/>
              <a:t>Earth Data Science Workshops (which I </a:t>
            </a:r>
            <a:r>
              <a:rPr lang="en-US" sz="1600" i="1" dirty="0"/>
              <a:t>think </a:t>
            </a:r>
            <a:r>
              <a:rPr lang="en-US" sz="1600" dirty="0"/>
              <a:t>have virtual versions now)</a:t>
            </a:r>
          </a:p>
          <a:p>
            <a:pPr lvl="2"/>
            <a:r>
              <a:rPr lang="en-US" sz="1400" u="sng" dirty="0">
                <a:hlinkClick r:id="rId8"/>
              </a:rPr>
              <a:t>https://www.colorado.edu/earthlab/earth-data-science-workshops</a:t>
            </a:r>
            <a:endParaRPr lang="en-US" sz="1400" dirty="0"/>
          </a:p>
          <a:p>
            <a:pPr lvl="1"/>
            <a:r>
              <a:rPr lang="en-US" sz="1600" dirty="0"/>
              <a:t>Example use cases of Earth Lab work in remote sensing</a:t>
            </a:r>
          </a:p>
          <a:p>
            <a:pPr lvl="2"/>
            <a:r>
              <a:rPr lang="en-US" sz="1400" u="sng" dirty="0">
                <a:hlinkClick r:id="rId9"/>
              </a:rPr>
              <a:t>https://www.earthdatascience.org/tags/remote-sensing/</a:t>
            </a:r>
            <a:endParaRPr lang="en-US" sz="1400" u="sng" dirty="0"/>
          </a:p>
          <a:p>
            <a:r>
              <a:rPr lang="en-US" sz="1800" dirty="0" err="1"/>
              <a:t>PyPi</a:t>
            </a:r>
            <a:r>
              <a:rPr lang="en-US" sz="1800" dirty="0"/>
              <a:t> </a:t>
            </a:r>
            <a:r>
              <a:rPr lang="en-US" sz="1800" dirty="0" err="1"/>
              <a:t>GeoJSON</a:t>
            </a:r>
            <a:endParaRPr lang="en-US" sz="1800" dirty="0"/>
          </a:p>
          <a:p>
            <a:pPr lvl="1"/>
            <a:r>
              <a:rPr lang="en-US" sz="1600" dirty="0">
                <a:hlinkClick r:id="rId10"/>
              </a:rPr>
              <a:t>https://pypi.org/project/geojson/</a:t>
            </a:r>
            <a:r>
              <a:rPr lang="en-US" sz="1600" dirty="0"/>
              <a:t> </a:t>
            </a:r>
          </a:p>
          <a:p>
            <a:pPr lvl="2"/>
            <a:endParaRPr lang="en-US" sz="1400" dirty="0"/>
          </a:p>
          <a:p>
            <a:endParaRPr lang="en-US" sz="1800" dirty="0"/>
          </a:p>
        </p:txBody>
      </p:sp>
    </p:spTree>
    <p:extLst>
      <p:ext uri="{BB962C8B-B14F-4D97-AF65-F5344CB8AC3E}">
        <p14:creationId xmlns:p14="http://schemas.microsoft.com/office/powerpoint/2010/main" val="36152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6C7A-119A-4EFD-8C8A-BB59F15A73CB}"/>
              </a:ext>
            </a:extLst>
          </p:cNvPr>
          <p:cNvSpPr>
            <a:spLocks noGrp="1"/>
          </p:cNvSpPr>
          <p:nvPr>
            <p:ph type="title"/>
          </p:nvPr>
        </p:nvSpPr>
        <p:spPr/>
        <p:txBody>
          <a:bodyPr/>
          <a:lstStyle/>
          <a:p>
            <a:r>
              <a:rPr lang="en-US"/>
              <a:t>Additional Information</a:t>
            </a:r>
            <a:endParaRPr lang="en-US" dirty="0"/>
          </a:p>
        </p:txBody>
      </p:sp>
      <p:sp>
        <p:nvSpPr>
          <p:cNvPr id="3" name="Content Placeholder 2">
            <a:extLst>
              <a:ext uri="{FF2B5EF4-FFF2-40B4-BE49-F238E27FC236}">
                <a16:creationId xmlns:a16="http://schemas.microsoft.com/office/drawing/2014/main" id="{271BDA3A-C5F8-4D35-A936-ED6A93E81DAB}"/>
              </a:ext>
            </a:extLst>
          </p:cNvPr>
          <p:cNvSpPr>
            <a:spLocks noGrp="1"/>
          </p:cNvSpPr>
          <p:nvPr>
            <p:ph idx="1"/>
          </p:nvPr>
        </p:nvSpPr>
        <p:spPr/>
        <p:txBody>
          <a:bodyPr/>
          <a:lstStyle/>
          <a:p>
            <a:r>
              <a:rPr lang="en-US" sz="1800" dirty="0"/>
              <a:t>Leaflet &amp; </a:t>
            </a:r>
            <a:r>
              <a:rPr lang="en-US" sz="1800" dirty="0" err="1"/>
              <a:t>GeoJSON</a:t>
            </a:r>
            <a:endParaRPr lang="en-US" sz="1800" dirty="0">
              <a:hlinkClick r:id="" action="ppaction://noaction"/>
            </a:endParaRPr>
          </a:p>
          <a:p>
            <a:pPr lvl="1"/>
            <a:r>
              <a:rPr lang="en-US" sz="1600" dirty="0">
                <a:hlinkClick r:id="" action="ppaction://noaction"/>
              </a:rPr>
              <a:t>https://leafletjs.com/examples/geojson/</a:t>
            </a:r>
            <a:endParaRPr lang="en-US" sz="1600" dirty="0"/>
          </a:p>
          <a:p>
            <a:r>
              <a:rPr lang="en-US" sz="1800" dirty="0"/>
              <a:t>Create a “Categorical Choropleth” (</a:t>
            </a:r>
            <a:r>
              <a:rPr lang="en-US" sz="1800" i="1" dirty="0"/>
              <a:t>actually, Thematic</a:t>
            </a:r>
            <a:r>
              <a:rPr lang="en-US" sz="1800" dirty="0"/>
              <a:t>) map</a:t>
            </a:r>
            <a:endParaRPr lang="en-US" sz="1800" dirty="0">
              <a:hlinkClick r:id="" action="ppaction://noaction"/>
            </a:endParaRPr>
          </a:p>
          <a:p>
            <a:pPr lvl="1"/>
            <a:r>
              <a:rPr lang="en-US" sz="1600" dirty="0">
                <a:hlinkClick r:id="" action="ppaction://noaction"/>
              </a:rPr>
              <a:t>https://towardsdatascience.com/create-categorical-choropleth-with-python-122da5ae6764</a:t>
            </a:r>
            <a:endParaRPr lang="en-US" sz="1600" dirty="0"/>
          </a:p>
          <a:p>
            <a:r>
              <a:rPr lang="en-US" sz="1800" dirty="0"/>
              <a:t>Penn State University, Thematic Maps</a:t>
            </a:r>
          </a:p>
          <a:p>
            <a:pPr lvl="1"/>
            <a:r>
              <a:rPr lang="en-US" sz="1600" dirty="0">
                <a:hlinkClick r:id="rId2"/>
              </a:rPr>
              <a:t>https://www.e-education.psu.edu/geog160/c3_p14.html</a:t>
            </a:r>
            <a:r>
              <a:rPr lang="en-US" sz="1600" dirty="0"/>
              <a:t> </a:t>
            </a:r>
          </a:p>
          <a:p>
            <a:r>
              <a:rPr lang="en-US" sz="1800" dirty="0"/>
              <a:t>R Spatial (</a:t>
            </a:r>
            <a:r>
              <a:rPr lang="en-US" sz="1800" i="1" dirty="0"/>
              <a:t>all R spatial vignettes</a:t>
            </a:r>
            <a:r>
              <a:rPr lang="en-US" sz="1800" dirty="0"/>
              <a:t>)</a:t>
            </a:r>
          </a:p>
          <a:p>
            <a:pPr lvl="1"/>
            <a:r>
              <a:rPr lang="en-US" sz="1600" dirty="0">
                <a:hlinkClick r:id="rId3"/>
              </a:rPr>
              <a:t>https://r-spatial.org/</a:t>
            </a:r>
            <a:r>
              <a:rPr lang="en-US" sz="1600" dirty="0"/>
              <a:t> </a:t>
            </a:r>
          </a:p>
          <a:p>
            <a:r>
              <a:rPr lang="en-US" sz="1800" dirty="0"/>
              <a:t>Quick Notes on All Projections (ESRI)</a:t>
            </a:r>
          </a:p>
          <a:p>
            <a:pPr lvl="1"/>
            <a:r>
              <a:rPr lang="en-US" sz="1600" dirty="0">
                <a:hlinkClick r:id="rId4"/>
              </a:rPr>
              <a:t>https://tinyurl.com/hu7n78kt</a:t>
            </a:r>
            <a:endParaRPr lang="en-US" sz="1600" dirty="0"/>
          </a:p>
          <a:p>
            <a:r>
              <a:rPr lang="en-US" sz="1800" dirty="0"/>
              <a:t>Haversine distances</a:t>
            </a:r>
          </a:p>
          <a:p>
            <a:pPr lvl="1"/>
            <a:r>
              <a:rPr lang="en-US" sz="1600" dirty="0">
                <a:hlinkClick r:id="rId5"/>
              </a:rPr>
              <a:t>https://www.movable-type.co.uk/scripts/latlong.html</a:t>
            </a:r>
            <a:r>
              <a:rPr lang="en-US" sz="1600" dirty="0"/>
              <a:t> </a:t>
            </a:r>
          </a:p>
          <a:p>
            <a:r>
              <a:rPr lang="en-US" sz="1800" dirty="0"/>
              <a:t>CDC Cartographic Guidelines on Public Health (</a:t>
            </a:r>
            <a:r>
              <a:rPr lang="en-US" sz="1800" i="1" dirty="0"/>
              <a:t>excellent</a:t>
            </a:r>
            <a:r>
              <a:rPr lang="en-US" sz="1800" dirty="0"/>
              <a:t> cartographic resource)</a:t>
            </a:r>
          </a:p>
          <a:p>
            <a:pPr lvl="1"/>
            <a:r>
              <a:rPr lang="en-US" sz="1600" dirty="0">
                <a:hlinkClick r:id="rId6"/>
              </a:rPr>
              <a:t>https://www.cdc.gov/dhdsp/maps/gisx/resources/cartographic_guidelines.pdf</a:t>
            </a:r>
            <a:r>
              <a:rPr lang="en-US" sz="1600" dirty="0"/>
              <a:t> </a:t>
            </a:r>
          </a:p>
          <a:p>
            <a:r>
              <a:rPr lang="en-US" sz="1800" dirty="0"/>
              <a:t>Mapping in </a:t>
            </a:r>
            <a:r>
              <a:rPr lang="en-US" sz="1800" dirty="0" err="1"/>
              <a:t>Plotly</a:t>
            </a:r>
            <a:r>
              <a:rPr lang="en-US" sz="1800" dirty="0"/>
              <a:t> (Python)</a:t>
            </a:r>
            <a:endParaRPr lang="en-US" sz="1800" dirty="0">
              <a:hlinkClick r:id="" action="ppaction://noaction"/>
            </a:endParaRPr>
          </a:p>
          <a:p>
            <a:pPr lvl="1"/>
            <a:r>
              <a:rPr lang="en-US" sz="1600" dirty="0">
                <a:hlinkClick r:id="" action="ppaction://noaction"/>
              </a:rPr>
              <a:t>https://plotly.com/python/maps/</a:t>
            </a:r>
            <a:endParaRPr lang="en-US" sz="1600" dirty="0"/>
          </a:p>
        </p:txBody>
      </p:sp>
    </p:spTree>
    <p:extLst>
      <p:ext uri="{BB962C8B-B14F-4D97-AF65-F5344CB8AC3E}">
        <p14:creationId xmlns:p14="http://schemas.microsoft.com/office/powerpoint/2010/main" val="318348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5A020-4593-4311-B4E8-59F0E78AC2E3}"/>
              </a:ext>
            </a:extLst>
          </p:cNvPr>
          <p:cNvSpPr>
            <a:spLocks noGrp="1"/>
          </p:cNvSpPr>
          <p:nvPr>
            <p:ph type="title"/>
          </p:nvPr>
        </p:nvSpPr>
        <p:spPr/>
        <p:txBody>
          <a:bodyPr/>
          <a:lstStyle/>
          <a:p>
            <a:r>
              <a:rPr lang="en-US" dirty="0"/>
              <a:t>Questions?</a:t>
            </a:r>
          </a:p>
        </p:txBody>
      </p:sp>
      <p:sp>
        <p:nvSpPr>
          <p:cNvPr id="6" name="Content Placeholder 5">
            <a:extLst>
              <a:ext uri="{FF2B5EF4-FFF2-40B4-BE49-F238E27FC236}">
                <a16:creationId xmlns:a16="http://schemas.microsoft.com/office/drawing/2014/main" id="{8A53EBCA-0452-43B7-A056-E993B1B45722}"/>
              </a:ext>
            </a:extLst>
          </p:cNvPr>
          <p:cNvSpPr>
            <a:spLocks noGrp="1"/>
          </p:cNvSpPr>
          <p:nvPr>
            <p:ph idx="1"/>
          </p:nvPr>
        </p:nvSpPr>
        <p:spPr/>
        <p:txBody>
          <a:bodyPr/>
          <a:lstStyle/>
          <a:p>
            <a:pPr marL="0" indent="0" algn="ctr">
              <a:buNone/>
            </a:pPr>
            <a:endParaRPr lang="en-US" sz="2000" dirty="0"/>
          </a:p>
          <a:p>
            <a:pPr marL="0" indent="0" algn="ctr">
              <a:buNone/>
            </a:pPr>
            <a:endParaRPr lang="en-US" sz="2000" dirty="0"/>
          </a:p>
          <a:p>
            <a:pPr marL="0" indent="0" algn="ctr">
              <a:buNone/>
            </a:pPr>
            <a:r>
              <a:rPr lang="en-US" sz="2000" dirty="0"/>
              <a:t>GitHub repository:</a:t>
            </a:r>
          </a:p>
          <a:p>
            <a:pPr marL="0" indent="0" algn="ctr">
              <a:buNone/>
            </a:pPr>
            <a:r>
              <a:rPr lang="en-US" sz="2000" dirty="0">
                <a:hlinkClick r:id="rId2"/>
              </a:rPr>
              <a:t>https://github.com/mmschmitz/wids_geospatial_landl/</a:t>
            </a:r>
            <a:r>
              <a:rPr lang="en-US" sz="2000" dirty="0"/>
              <a:t> </a:t>
            </a:r>
          </a:p>
        </p:txBody>
      </p:sp>
    </p:spTree>
    <p:extLst>
      <p:ext uri="{BB962C8B-B14F-4D97-AF65-F5344CB8AC3E}">
        <p14:creationId xmlns:p14="http://schemas.microsoft.com/office/powerpoint/2010/main" val="318899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F34E-D1AA-4208-9849-F4AC4A3C924B}"/>
              </a:ext>
            </a:extLst>
          </p:cNvPr>
          <p:cNvSpPr>
            <a:spLocks noGrp="1"/>
          </p:cNvSpPr>
          <p:nvPr>
            <p:ph type="title"/>
          </p:nvPr>
        </p:nvSpPr>
        <p:spPr/>
        <p:txBody>
          <a:bodyPr/>
          <a:lstStyle/>
          <a:p>
            <a:r>
              <a:rPr lang="en-US" dirty="0"/>
              <a:t>Purpose of This Presentation	</a:t>
            </a:r>
          </a:p>
        </p:txBody>
      </p:sp>
      <p:sp>
        <p:nvSpPr>
          <p:cNvPr id="3" name="Content Placeholder 2">
            <a:extLst>
              <a:ext uri="{FF2B5EF4-FFF2-40B4-BE49-F238E27FC236}">
                <a16:creationId xmlns:a16="http://schemas.microsoft.com/office/drawing/2014/main" id="{88378B31-DECE-483F-ADAA-A60000887545}"/>
              </a:ext>
            </a:extLst>
          </p:cNvPr>
          <p:cNvSpPr>
            <a:spLocks noGrp="1"/>
          </p:cNvSpPr>
          <p:nvPr>
            <p:ph idx="1"/>
          </p:nvPr>
        </p:nvSpPr>
        <p:spPr/>
        <p:txBody>
          <a:bodyPr/>
          <a:lstStyle/>
          <a:p>
            <a:r>
              <a:rPr lang="en-US" sz="2000" dirty="0"/>
              <a:t>Provide the ‘basics’ of geospatial data preparation/usage from an open-source/coding-first perspective.</a:t>
            </a:r>
          </a:p>
          <a:p>
            <a:r>
              <a:rPr lang="en-US" sz="2000" dirty="0"/>
              <a:t>At the end of this presentation, you should have a basic familiarity with:</a:t>
            </a:r>
          </a:p>
          <a:p>
            <a:pPr lvl="1"/>
            <a:r>
              <a:rPr lang="en-US" sz="2000" dirty="0"/>
              <a:t>Geospatial presentations and formats</a:t>
            </a:r>
          </a:p>
          <a:p>
            <a:pPr lvl="1"/>
            <a:r>
              <a:rPr lang="en-US" sz="2000" dirty="0"/>
              <a:t>How to visualize geographic data and types of maps</a:t>
            </a:r>
          </a:p>
          <a:p>
            <a:pPr lvl="1"/>
            <a:r>
              <a:rPr lang="en-US" sz="2000" dirty="0"/>
              <a:t>Packages (R) or modules (Python) that can process geospatial data and produce compelling visualizations</a:t>
            </a:r>
          </a:p>
        </p:txBody>
      </p:sp>
    </p:spTree>
    <p:extLst>
      <p:ext uri="{BB962C8B-B14F-4D97-AF65-F5344CB8AC3E}">
        <p14:creationId xmlns:p14="http://schemas.microsoft.com/office/powerpoint/2010/main" val="32036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95ED0-4ECA-4A53-97F1-5AD07A9FFD97}"/>
              </a:ext>
            </a:extLst>
          </p:cNvPr>
          <p:cNvSpPr>
            <a:spLocks noGrp="1"/>
          </p:cNvSpPr>
          <p:nvPr>
            <p:ph type="title"/>
          </p:nvPr>
        </p:nvSpPr>
        <p:spPr/>
        <p:txBody>
          <a:bodyPr/>
          <a:lstStyle/>
          <a:p>
            <a:r>
              <a:rPr lang="en-US" dirty="0"/>
              <a:t>Extra Information</a:t>
            </a:r>
          </a:p>
        </p:txBody>
      </p:sp>
    </p:spTree>
    <p:extLst>
      <p:ext uri="{BB962C8B-B14F-4D97-AF65-F5344CB8AC3E}">
        <p14:creationId xmlns:p14="http://schemas.microsoft.com/office/powerpoint/2010/main" val="2926840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E2C3B-8B84-4F6E-92FE-6BDC704CB989}"/>
              </a:ext>
            </a:extLst>
          </p:cNvPr>
          <p:cNvSpPr>
            <a:spLocks noGrp="1"/>
          </p:cNvSpPr>
          <p:nvPr>
            <p:ph type="title"/>
          </p:nvPr>
        </p:nvSpPr>
        <p:spPr/>
        <p:txBody>
          <a:bodyPr/>
          <a:lstStyle/>
          <a:p>
            <a:r>
              <a:rPr lang="en-US" dirty="0"/>
              <a:t>Basic Spatial Procedures: Buffers</a:t>
            </a:r>
          </a:p>
        </p:txBody>
      </p:sp>
      <p:pic>
        <p:nvPicPr>
          <p:cNvPr id="1026" name="Picture 2">
            <a:extLst>
              <a:ext uri="{FF2B5EF4-FFF2-40B4-BE49-F238E27FC236}">
                <a16:creationId xmlns:a16="http://schemas.microsoft.com/office/drawing/2014/main" id="{3E79C380-24A0-489C-8B03-2E127845C0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5987" y="1869375"/>
            <a:ext cx="7853362" cy="35474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4461CAD-45D9-40C2-A38A-15D940D3E93C}"/>
              </a:ext>
            </a:extLst>
          </p:cNvPr>
          <p:cNvSpPr/>
          <p:nvPr/>
        </p:nvSpPr>
        <p:spPr>
          <a:xfrm>
            <a:off x="2073729" y="5974588"/>
            <a:ext cx="8044542" cy="246221"/>
          </a:xfrm>
          <a:prstGeom prst="rect">
            <a:avLst/>
          </a:prstGeom>
        </p:spPr>
        <p:txBody>
          <a:bodyPr wrap="square">
            <a:spAutoFit/>
          </a:bodyPr>
          <a:lstStyle/>
          <a:p>
            <a:pPr algn="ctr"/>
            <a:r>
              <a:rPr lang="en-US" sz="1000" i="1" dirty="0">
                <a:hlinkClick r:id="rId4"/>
              </a:rPr>
              <a:t>https://saylordotorg.github.io/text_essentials-of-geographic-information-systems/s11-geospatial-analysis-i-vector-o.html</a:t>
            </a:r>
            <a:r>
              <a:rPr lang="en-US" sz="1000" i="1" dirty="0"/>
              <a:t> </a:t>
            </a:r>
          </a:p>
        </p:txBody>
      </p:sp>
    </p:spTree>
    <p:extLst>
      <p:ext uri="{BB962C8B-B14F-4D97-AF65-F5344CB8AC3E}">
        <p14:creationId xmlns:p14="http://schemas.microsoft.com/office/powerpoint/2010/main" val="401959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5F0F-877F-4B68-B02E-CCDE5B6DF189}"/>
              </a:ext>
            </a:extLst>
          </p:cNvPr>
          <p:cNvSpPr>
            <a:spLocks noGrp="1"/>
          </p:cNvSpPr>
          <p:nvPr>
            <p:ph type="title"/>
          </p:nvPr>
        </p:nvSpPr>
        <p:spPr/>
        <p:txBody>
          <a:bodyPr>
            <a:normAutofit/>
          </a:bodyPr>
          <a:lstStyle/>
          <a:p>
            <a:r>
              <a:rPr lang="en-US" sz="3600" dirty="0"/>
              <a:t>Basic Spatial Procedures: Overlay Methods</a:t>
            </a:r>
          </a:p>
        </p:txBody>
      </p:sp>
      <p:pic>
        <p:nvPicPr>
          <p:cNvPr id="5" name="Content Placeholder 4">
            <a:extLst>
              <a:ext uri="{FF2B5EF4-FFF2-40B4-BE49-F238E27FC236}">
                <a16:creationId xmlns:a16="http://schemas.microsoft.com/office/drawing/2014/main" id="{E157307E-A03B-4CFF-923A-5B97D99CF4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58565" y="1303377"/>
            <a:ext cx="5108208" cy="4627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ECD545-B2F1-4919-A6D0-996B5EA20FE4}"/>
              </a:ext>
            </a:extLst>
          </p:cNvPr>
          <p:cNvSpPr/>
          <p:nvPr/>
        </p:nvSpPr>
        <p:spPr>
          <a:xfrm>
            <a:off x="2496911" y="6115996"/>
            <a:ext cx="7198178" cy="246221"/>
          </a:xfrm>
          <a:prstGeom prst="rect">
            <a:avLst/>
          </a:prstGeom>
        </p:spPr>
        <p:txBody>
          <a:bodyPr wrap="square">
            <a:spAutoFit/>
          </a:bodyPr>
          <a:lstStyle/>
          <a:p>
            <a:pPr algn="ctr"/>
            <a:r>
              <a:rPr lang="en-US" sz="1000" i="1" dirty="0">
                <a:hlinkClick r:id="rId4"/>
              </a:rPr>
              <a:t>https://saylordotorg.github.io/text_essentials-of-geographic-information-systems/s11-geospatial-analysis-i-vector-o.html</a:t>
            </a:r>
            <a:r>
              <a:rPr lang="en-US" sz="1000" i="1" dirty="0"/>
              <a:t> </a:t>
            </a:r>
          </a:p>
        </p:txBody>
      </p:sp>
    </p:spTree>
    <p:extLst>
      <p:ext uri="{BB962C8B-B14F-4D97-AF65-F5344CB8AC3E}">
        <p14:creationId xmlns:p14="http://schemas.microsoft.com/office/powerpoint/2010/main" val="32606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F1AE6E-6EA5-4858-B43A-123F182837B7}"/>
              </a:ext>
            </a:extLst>
          </p:cNvPr>
          <p:cNvSpPr/>
          <p:nvPr/>
        </p:nvSpPr>
        <p:spPr>
          <a:xfrm>
            <a:off x="5455606" y="6251288"/>
            <a:ext cx="4572000" cy="246221"/>
          </a:xfrm>
          <a:prstGeom prst="rect">
            <a:avLst/>
          </a:prstGeom>
        </p:spPr>
        <p:txBody>
          <a:bodyPr>
            <a:spAutoFit/>
          </a:bodyPr>
          <a:lstStyle/>
          <a:p>
            <a:pPr algn="r"/>
            <a:r>
              <a:rPr lang="en-US" sz="1000" i="1" dirty="0">
                <a:hlinkClick r:id="rId3"/>
              </a:rPr>
              <a:t>https://www.r-bloggers.com/2020/02/three-ways-to-calculate-distances-in-r/</a:t>
            </a:r>
            <a:r>
              <a:rPr lang="en-US" sz="1000" i="1" dirty="0"/>
              <a:t> </a:t>
            </a:r>
          </a:p>
        </p:txBody>
      </p:sp>
      <p:sp>
        <p:nvSpPr>
          <p:cNvPr id="2" name="Title 1">
            <a:extLst>
              <a:ext uri="{FF2B5EF4-FFF2-40B4-BE49-F238E27FC236}">
                <a16:creationId xmlns:a16="http://schemas.microsoft.com/office/drawing/2014/main" id="{23C49DA3-5438-48BC-B519-5D2A92A1B512}"/>
              </a:ext>
            </a:extLst>
          </p:cNvPr>
          <p:cNvSpPr>
            <a:spLocks noGrp="1"/>
          </p:cNvSpPr>
          <p:nvPr>
            <p:ph type="title"/>
          </p:nvPr>
        </p:nvSpPr>
        <p:spPr/>
        <p:txBody>
          <a:bodyPr>
            <a:normAutofit/>
          </a:bodyPr>
          <a:lstStyle/>
          <a:p>
            <a:r>
              <a:rPr lang="en-US" sz="3600" dirty="0"/>
              <a:t>Basic Spatial Analyses: Distance Calculations	</a:t>
            </a:r>
          </a:p>
        </p:txBody>
      </p:sp>
      <p:pic>
        <p:nvPicPr>
          <p:cNvPr id="2056" name="Picture 8">
            <a:extLst>
              <a:ext uri="{FF2B5EF4-FFF2-40B4-BE49-F238E27FC236}">
                <a16:creationId xmlns:a16="http://schemas.microsoft.com/office/drawing/2014/main" id="{C099FC75-837A-40DD-BCE6-1C1266EB6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1" y="1859498"/>
            <a:ext cx="4611182" cy="36705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56BA98-089B-4424-91AD-47CCCAB63212}"/>
              </a:ext>
            </a:extLst>
          </p:cNvPr>
          <p:cNvSpPr/>
          <p:nvPr/>
        </p:nvSpPr>
        <p:spPr>
          <a:xfrm>
            <a:off x="2186609" y="6042716"/>
            <a:ext cx="7887712" cy="246221"/>
          </a:xfrm>
          <a:prstGeom prst="rect">
            <a:avLst/>
          </a:prstGeom>
        </p:spPr>
        <p:txBody>
          <a:bodyPr wrap="square">
            <a:spAutoFit/>
          </a:bodyPr>
          <a:lstStyle/>
          <a:p>
            <a:pPr algn="r"/>
            <a:r>
              <a:rPr lang="en-US" sz="1000" i="1" dirty="0">
                <a:hlinkClick r:id="rId5"/>
              </a:rPr>
              <a:t>https://subscription.packtpub.com/book/big_data_and_business_intelligence/9781787121515/3/ch03lvl1sec33/calculating-the-distance</a:t>
            </a:r>
            <a:r>
              <a:rPr lang="en-US" sz="1000" i="1" dirty="0"/>
              <a:t> </a:t>
            </a:r>
          </a:p>
        </p:txBody>
      </p:sp>
      <p:pic>
        <p:nvPicPr>
          <p:cNvPr id="2058" name="Picture 10">
            <a:extLst>
              <a:ext uri="{FF2B5EF4-FFF2-40B4-BE49-F238E27FC236}">
                <a16:creationId xmlns:a16="http://schemas.microsoft.com/office/drawing/2014/main" id="{06583932-4BFC-4D37-83FA-C82CAF80B5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235" y="1384001"/>
            <a:ext cx="3162114" cy="22586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C20F596-75AE-47EA-9727-D9E522DCF5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65490" y="3663588"/>
            <a:ext cx="3162116" cy="225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2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Vector Data vs. Raster Data</a:t>
            </a:r>
          </a:p>
        </p:txBody>
      </p:sp>
      <p:pic>
        <p:nvPicPr>
          <p:cNvPr id="1026" name="Picture 2" descr="Coverting Vector to Raster">
            <a:extLst>
              <a:ext uri="{FF2B5EF4-FFF2-40B4-BE49-F238E27FC236}">
                <a16:creationId xmlns:a16="http://schemas.microsoft.com/office/drawing/2014/main" id="{1F4FA25B-FC86-49AB-A834-5774DEABE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762" y="1346398"/>
            <a:ext cx="4538477" cy="4892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E15731-D84C-4948-8B46-6250DAC827F4}"/>
              </a:ext>
            </a:extLst>
          </p:cNvPr>
          <p:cNvSpPr/>
          <p:nvPr/>
        </p:nvSpPr>
        <p:spPr>
          <a:xfrm>
            <a:off x="3229693" y="6362070"/>
            <a:ext cx="5732613" cy="261610"/>
          </a:xfrm>
          <a:prstGeom prst="rect">
            <a:avLst/>
          </a:prstGeom>
        </p:spPr>
        <p:txBody>
          <a:bodyPr wrap="square">
            <a:spAutoFit/>
          </a:bodyPr>
          <a:lstStyle/>
          <a:p>
            <a:r>
              <a:rPr lang="en-US" sz="1100" i="1" dirty="0">
                <a:hlinkClick r:id="rId4"/>
              </a:rPr>
              <a:t>http://gsp.humboldt.edu/OLM_2017/Lessons/GIS/08%20Rasters/RasterToVector.html</a:t>
            </a:r>
            <a:r>
              <a:rPr lang="en-US" sz="1100" i="1" dirty="0"/>
              <a:t> </a:t>
            </a:r>
          </a:p>
        </p:txBody>
      </p:sp>
    </p:spTree>
    <p:extLst>
      <p:ext uri="{BB962C8B-B14F-4D97-AF65-F5344CB8AC3E}">
        <p14:creationId xmlns:p14="http://schemas.microsoft.com/office/powerpoint/2010/main" val="229684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3CAEB1-2E06-41CB-9F95-A5C893865F8C}"/>
              </a:ext>
            </a:extLst>
          </p:cNvPr>
          <p:cNvSpPr>
            <a:spLocks noGrp="1"/>
          </p:cNvSpPr>
          <p:nvPr>
            <p:ph type="title"/>
          </p:nvPr>
        </p:nvSpPr>
        <p:spPr/>
        <p:txBody>
          <a:bodyPr/>
          <a:lstStyle/>
          <a:p>
            <a:r>
              <a:rPr lang="en-US" dirty="0"/>
              <a:t>Datums vs. Projections</a:t>
            </a:r>
          </a:p>
        </p:txBody>
      </p:sp>
    </p:spTree>
    <p:extLst>
      <p:ext uri="{BB962C8B-B14F-4D97-AF65-F5344CB8AC3E}">
        <p14:creationId xmlns:p14="http://schemas.microsoft.com/office/powerpoint/2010/main" val="4094695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F8F8-2031-4956-B85F-12695C601718}"/>
              </a:ext>
            </a:extLst>
          </p:cNvPr>
          <p:cNvSpPr>
            <a:spLocks noGrp="1"/>
          </p:cNvSpPr>
          <p:nvPr>
            <p:ph type="title"/>
          </p:nvPr>
        </p:nvSpPr>
        <p:spPr/>
        <p:txBody>
          <a:bodyPr/>
          <a:lstStyle/>
          <a:p>
            <a:r>
              <a:rPr lang="en-US" dirty="0"/>
              <a:t>Datums vs. Projections: Datums</a:t>
            </a:r>
          </a:p>
        </p:txBody>
      </p:sp>
      <p:pic>
        <p:nvPicPr>
          <p:cNvPr id="1026" name="Picture 2" descr="Graphic showing lat long as it's placed over the globe by ESRI.">
            <a:extLst>
              <a:ext uri="{FF2B5EF4-FFF2-40B4-BE49-F238E27FC236}">
                <a16:creationId xmlns:a16="http://schemas.microsoft.com/office/drawing/2014/main" id="{E995734D-C954-4B84-8C17-C38D2190C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1442" y="1396190"/>
            <a:ext cx="4599926" cy="45999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EEFABCE-6E84-4754-8776-5E3496417787}"/>
              </a:ext>
            </a:extLst>
          </p:cNvPr>
          <p:cNvSpPr/>
          <p:nvPr/>
        </p:nvSpPr>
        <p:spPr>
          <a:xfrm>
            <a:off x="436880" y="6246654"/>
            <a:ext cx="11582399" cy="246221"/>
          </a:xfrm>
          <a:prstGeom prst="rect">
            <a:avLst/>
          </a:prstGeom>
        </p:spPr>
        <p:txBody>
          <a:bodyPr wrap="square">
            <a:spAutoFit/>
          </a:bodyPr>
          <a:lstStyle/>
          <a:p>
            <a:pPr algn="ctr"/>
            <a:r>
              <a:rPr lang="en-US" sz="1000" i="1" dirty="0">
                <a:hlinkClick r:id="rId4"/>
              </a:rPr>
              <a:t>https://www.earthdatascience.org/courses/use-data-open-source-python/intro-vector-data-python/spatial-data-vector-shapefiles/geographic-vs-projected-coordinate-reference-systems-python/</a:t>
            </a:r>
            <a:r>
              <a:rPr lang="en-US" sz="1000" i="1" dirty="0"/>
              <a:t> </a:t>
            </a:r>
          </a:p>
        </p:txBody>
      </p:sp>
    </p:spTree>
    <p:extLst>
      <p:ext uri="{BB962C8B-B14F-4D97-AF65-F5344CB8AC3E}">
        <p14:creationId xmlns:p14="http://schemas.microsoft.com/office/powerpoint/2010/main" val="16656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Datums vs. Projections: WGS84</a:t>
            </a:r>
          </a:p>
        </p:txBody>
      </p:sp>
      <p:pic>
        <p:nvPicPr>
          <p:cNvPr id="2050" name="Picture 2">
            <a:extLst>
              <a:ext uri="{FF2B5EF4-FFF2-40B4-BE49-F238E27FC236}">
                <a16:creationId xmlns:a16="http://schemas.microsoft.com/office/drawing/2014/main" id="{763C336C-FE05-456D-8341-FDD4DD6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834" y="1777230"/>
            <a:ext cx="8687166" cy="41987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AD15D77-D407-4307-B805-F2A6113F9F81}"/>
              </a:ext>
            </a:extLst>
          </p:cNvPr>
          <p:cNvSpPr/>
          <p:nvPr/>
        </p:nvSpPr>
        <p:spPr>
          <a:xfrm>
            <a:off x="2857500" y="6238959"/>
            <a:ext cx="6477000" cy="253916"/>
          </a:xfrm>
          <a:prstGeom prst="rect">
            <a:avLst/>
          </a:prstGeom>
        </p:spPr>
        <p:txBody>
          <a:bodyPr wrap="square">
            <a:spAutoFit/>
          </a:bodyPr>
          <a:lstStyle/>
          <a:p>
            <a:pPr algn="r"/>
            <a:r>
              <a:rPr lang="en-US" sz="1050" i="1" dirty="0">
                <a:hlinkClick r:id="rId4"/>
              </a:rPr>
              <a:t>https://support.virtual-surveyor.com/en/support/solutions/articles/1000261330-what-is-a-horizontal-datum-</a:t>
            </a:r>
            <a:r>
              <a:rPr lang="en-US" sz="1050" i="1" dirty="0"/>
              <a:t> </a:t>
            </a:r>
          </a:p>
        </p:txBody>
      </p:sp>
    </p:spTree>
    <p:extLst>
      <p:ext uri="{BB962C8B-B14F-4D97-AF65-F5344CB8AC3E}">
        <p14:creationId xmlns:p14="http://schemas.microsoft.com/office/powerpoint/2010/main" val="216427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ADDB-7B2B-43FB-B775-75B236992384}"/>
              </a:ext>
            </a:extLst>
          </p:cNvPr>
          <p:cNvSpPr>
            <a:spLocks noGrp="1"/>
          </p:cNvSpPr>
          <p:nvPr>
            <p:ph type="title"/>
          </p:nvPr>
        </p:nvSpPr>
        <p:spPr/>
        <p:txBody>
          <a:bodyPr/>
          <a:lstStyle/>
          <a:p>
            <a:r>
              <a:rPr lang="en-US" dirty="0"/>
              <a:t>Datums vs. Projections: Projections</a:t>
            </a:r>
          </a:p>
        </p:txBody>
      </p:sp>
      <p:pic>
        <p:nvPicPr>
          <p:cNvPr id="2054" name="Picture 6">
            <a:extLst>
              <a:ext uri="{FF2B5EF4-FFF2-40B4-BE49-F238E27FC236}">
                <a16:creationId xmlns:a16="http://schemas.microsoft.com/office/drawing/2014/main" id="{101D317D-3735-4051-A6B0-C4F986B00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090" y="1587783"/>
            <a:ext cx="6221854" cy="43241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5ADA69-F6D8-4D4A-A24D-95B2BDC232D3}"/>
              </a:ext>
            </a:extLst>
          </p:cNvPr>
          <p:cNvSpPr/>
          <p:nvPr/>
        </p:nvSpPr>
        <p:spPr>
          <a:xfrm>
            <a:off x="426720" y="6369764"/>
            <a:ext cx="11023599" cy="246221"/>
          </a:xfrm>
          <a:prstGeom prst="rect">
            <a:avLst/>
          </a:prstGeom>
        </p:spPr>
        <p:txBody>
          <a:bodyPr wrap="square">
            <a:spAutoFit/>
          </a:bodyPr>
          <a:lstStyle/>
          <a:p>
            <a:pPr algn="ctr"/>
            <a:r>
              <a:rPr lang="en-US" sz="1000" i="1" dirty="0">
                <a:hlinkClick r:id="rId4"/>
              </a:rPr>
              <a:t>https://www.earthdatascience.org/courses/use-data-open-source-python/intro-vector-data-python/spatial-data-vector-shapefiles/geographic-vs-projected-coordinate-reference-systems-python/</a:t>
            </a:r>
            <a:r>
              <a:rPr lang="en-US" sz="1000" i="1" dirty="0"/>
              <a:t> </a:t>
            </a:r>
          </a:p>
        </p:txBody>
      </p:sp>
    </p:spTree>
    <p:extLst>
      <p:ext uri="{BB962C8B-B14F-4D97-AF65-F5344CB8AC3E}">
        <p14:creationId xmlns:p14="http://schemas.microsoft.com/office/powerpoint/2010/main" val="130064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9AFE-4C4B-4372-B919-F2AD5DCDD66E}"/>
              </a:ext>
            </a:extLst>
          </p:cNvPr>
          <p:cNvSpPr>
            <a:spLocks noGrp="1"/>
          </p:cNvSpPr>
          <p:nvPr>
            <p:ph type="title"/>
          </p:nvPr>
        </p:nvSpPr>
        <p:spPr/>
        <p:txBody>
          <a:bodyPr/>
          <a:lstStyle/>
          <a:p>
            <a:r>
              <a:rPr lang="en-US" dirty="0"/>
              <a:t>Datums vs. Projections: Web Mercator</a:t>
            </a:r>
          </a:p>
        </p:txBody>
      </p:sp>
      <p:pic>
        <p:nvPicPr>
          <p:cNvPr id="1026" name="Picture 2">
            <a:extLst>
              <a:ext uri="{FF2B5EF4-FFF2-40B4-BE49-F238E27FC236}">
                <a16:creationId xmlns:a16="http://schemas.microsoft.com/office/drawing/2014/main" id="{22E1CD13-B6F9-4C9E-9873-419A0DB4B3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5988" y="1699041"/>
            <a:ext cx="7853362" cy="43378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1855B6-6D0F-4795-BF94-4CED3FC6DB94}"/>
              </a:ext>
            </a:extLst>
          </p:cNvPr>
          <p:cNvSpPr/>
          <p:nvPr/>
        </p:nvSpPr>
        <p:spPr>
          <a:xfrm>
            <a:off x="5259711" y="6187502"/>
            <a:ext cx="1705916" cy="246221"/>
          </a:xfrm>
          <a:prstGeom prst="rect">
            <a:avLst/>
          </a:prstGeom>
        </p:spPr>
        <p:txBody>
          <a:bodyPr wrap="none">
            <a:spAutoFit/>
          </a:bodyPr>
          <a:lstStyle/>
          <a:p>
            <a:pPr algn="ctr"/>
            <a:r>
              <a:rPr lang="en-US" sz="1000" i="1" dirty="0">
                <a:hlinkClick r:id="rId4"/>
              </a:rPr>
              <a:t>https://openstreetmap.org/</a:t>
            </a:r>
            <a:r>
              <a:rPr lang="en-US" sz="1000" i="1" dirty="0"/>
              <a:t> </a:t>
            </a:r>
          </a:p>
        </p:txBody>
      </p:sp>
    </p:spTree>
    <p:extLst>
      <p:ext uri="{BB962C8B-B14F-4D97-AF65-F5344CB8AC3E}">
        <p14:creationId xmlns:p14="http://schemas.microsoft.com/office/powerpoint/2010/main" val="2974243292"/>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3B580B6B4C13A4D9F28DBC4AEF4FBD6" ma:contentTypeVersion="10" ma:contentTypeDescription="Create a new document." ma:contentTypeScope="" ma:versionID="fc549c5568d1de574f2ccfca7975bdc8">
  <xsd:schema xmlns:xsd="http://www.w3.org/2001/XMLSchema" xmlns:xs="http://www.w3.org/2001/XMLSchema" xmlns:p="http://schemas.microsoft.com/office/2006/metadata/properties" xmlns:ns3="d8b62073-e202-40ff-86d2-b74126aa9e55" xmlns:ns4="9ea8ea07-b089-46da-804a-418191483258" targetNamespace="http://schemas.microsoft.com/office/2006/metadata/properties" ma:root="true" ma:fieldsID="58597325c2de73dec3f0bc035ccf443a" ns3:_="" ns4:_="">
    <xsd:import namespace="d8b62073-e202-40ff-86d2-b74126aa9e55"/>
    <xsd:import namespace="9ea8ea07-b089-46da-804a-41819148325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8b62073-e202-40ff-86d2-b74126aa9e5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ea8ea07-b089-46da-804a-41819148325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847706E-46EB-4949-AF7E-EEA4F0310AFD}">
  <ds:schemaRefs>
    <ds:schemaRef ds:uri="http://schemas.microsoft.com/sharepoint/v3/contenttype/forms"/>
  </ds:schemaRefs>
</ds:datastoreItem>
</file>

<file path=customXml/itemProps2.xml><?xml version="1.0" encoding="utf-8"?>
<ds:datastoreItem xmlns:ds="http://schemas.openxmlformats.org/officeDocument/2006/customXml" ds:itemID="{6507529D-D33B-4971-86DA-CF2015BE78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8b62073-e202-40ff-86d2-b74126aa9e55"/>
    <ds:schemaRef ds:uri="9ea8ea07-b089-46da-804a-4181914832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6868EA-DACF-4C8B-9199-A5200AB1EC6C}">
  <ds:schemaRefs>
    <ds:schemaRef ds:uri="http://schemas.microsoft.com/office/2006/documentManagement/types"/>
    <ds:schemaRef ds:uri="http://purl.org/dc/terms/"/>
    <ds:schemaRef ds:uri="d8b62073-e202-40ff-86d2-b74126aa9e55"/>
    <ds:schemaRef ds:uri="http://purl.org/dc/dcmitype/"/>
    <ds:schemaRef ds:uri="http://schemas.openxmlformats.org/package/2006/metadata/core-properties"/>
    <ds:schemaRef ds:uri="http://purl.org/dc/elements/1.1/"/>
    <ds:schemaRef ds:uri="http://www.w3.org/XML/1998/namespace"/>
    <ds:schemaRef ds:uri="http://schemas.microsoft.com/office/infopath/2007/PartnerControls"/>
    <ds:schemaRef ds:uri="9ea8ea07-b089-46da-804a-418191483258"/>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38</TotalTime>
  <Words>3721</Words>
  <Application>Microsoft Office PowerPoint</Application>
  <PresentationFormat>Widescreen</PresentationFormat>
  <Paragraphs>263</Paragraphs>
  <Slides>33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Consolas</vt:lpstr>
      <vt:lpstr>Georgia</vt:lpstr>
      <vt:lpstr>Office Theme</vt:lpstr>
      <vt:lpstr>Lunch and Learn: Geospatial Analysis</vt:lpstr>
      <vt:lpstr>PowerPoint Presentation</vt:lpstr>
      <vt:lpstr>Purpose of This Presentation </vt:lpstr>
      <vt:lpstr>Vector Data vs. Raster Data</vt:lpstr>
      <vt:lpstr>Datums vs. Projections</vt:lpstr>
      <vt:lpstr>Datums vs. Projections: Datums</vt:lpstr>
      <vt:lpstr>Datums vs. Projections: WGS84</vt:lpstr>
      <vt:lpstr>Datums vs. Projections: Projections</vt:lpstr>
      <vt:lpstr>Datums vs. Projections: Web Mercator</vt:lpstr>
      <vt:lpstr>Datums vs. Projections: State Plane</vt:lpstr>
      <vt:lpstr>Datums vs. Projections:  Universal Transverse Mercator (UTM)</vt:lpstr>
      <vt:lpstr>TYPES OF SPATIAL FILES</vt:lpstr>
      <vt:lpstr>Types of Spatial Files: Shapefiles</vt:lpstr>
      <vt:lpstr>Types of Spatial Files: GeoJSON</vt:lpstr>
      <vt:lpstr>Types of Spatial Files:  Keyhole Markup Language (ZIPPED) (KML/KMZ)</vt:lpstr>
      <vt:lpstr>Types of Spatial Files: GeoTIFF</vt:lpstr>
      <vt:lpstr>Types of Spatial Files: NetCDF</vt:lpstr>
      <vt:lpstr>VISUALIZATION TIPS</vt:lpstr>
      <vt:lpstr>Visualization Tips: General</vt:lpstr>
      <vt:lpstr>Visualization Tips: Choropleth Map</vt:lpstr>
      <vt:lpstr>Visualization Tips: Choropleth Map</vt:lpstr>
      <vt:lpstr>Visualization Tips: Thematic Map</vt:lpstr>
      <vt:lpstr>Visualization Tips: Dot-Density Map</vt:lpstr>
      <vt:lpstr>Using R and Python Geospatially</vt:lpstr>
      <vt:lpstr>Using R Geospatially</vt:lpstr>
      <vt:lpstr>Using Python Geospatially</vt:lpstr>
      <vt:lpstr>Additional Information</vt:lpstr>
      <vt:lpstr>Additional Information</vt:lpstr>
      <vt:lpstr>Questions?</vt:lpstr>
      <vt:lpstr>Extra Information</vt:lpstr>
      <vt:lpstr>Basic Spatial Procedures: Buffers</vt:lpstr>
      <vt:lpstr>Basic Spatial Procedures: Overlay Methods</vt:lpstr>
      <vt:lpstr>Basic Spatial Analyses: Distance Calculations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Schmitz</dc:creator>
  <cp:lastModifiedBy>Michelle Schmitz</cp:lastModifiedBy>
  <cp:revision>2</cp:revision>
  <dcterms:created xsi:type="dcterms:W3CDTF">2023-01-01T03:22:17Z</dcterms:created>
  <dcterms:modified xsi:type="dcterms:W3CDTF">2023-01-01T04:09:49Z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0x010100A3B580B6B4C13A4D9F28DBC4AEF4FBD6</vt:lpwstr>
  </property>
</Properties>
</file>